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6" r:id="rId5"/>
    <p:sldId id="265" r:id="rId6"/>
    <p:sldId id="257" r:id="rId7"/>
    <p:sldId id="274" r:id="rId8"/>
    <p:sldId id="271" r:id="rId9"/>
    <p:sldId id="260" r:id="rId10"/>
    <p:sldId id="268" r:id="rId11"/>
    <p:sldId id="273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692398" y="4643438"/>
            <a:ext cx="2371725" cy="578564"/>
            <a:chOff x="1696" y="2906"/>
            <a:chExt cx="1494" cy="383"/>
          </a:xfrm>
          <a:noFill/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6" y="2925"/>
              <a:ext cx="1492" cy="3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2906"/>
              <a:ext cx="1494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764406"/>
            <a:ext cx="6815669" cy="2021984"/>
          </a:xfrm>
        </p:spPr>
        <p:txBody>
          <a:bodyPr/>
          <a:lstStyle/>
          <a:p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REACTI-VET PROJEKT CÉLKITŰZÉSEI ÉS A </a:t>
            </a:r>
            <a:b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SZAKKÉPZÉS 4.0 STRATÉGIA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915177"/>
            <a:ext cx="6815669" cy="48939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 SZEPTEMBER 18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0" y="4752304"/>
            <a:ext cx="2395470" cy="469724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692400" y="4643438"/>
            <a:ext cx="2368550" cy="577850"/>
            <a:chOff x="1696" y="2925"/>
            <a:chExt cx="1492" cy="364"/>
          </a:xfrm>
          <a:noFill/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2925"/>
              <a:ext cx="1494" cy="36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6" y="2925"/>
              <a:ext cx="1492" cy="3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5281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JELENLEGI ÉS MEGÚJULÓ SZAKKÉPZÉST?</a:t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53921" y="2691685"/>
            <a:ext cx="10202214" cy="3322749"/>
          </a:xfrm>
          <a:prstGeom prst="roundRect">
            <a:avLst>
              <a:gd name="adj" fmla="val 18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Kapcsolódási pontok, melyeket biztosan tudunk: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projektben a pedagógusokat és oktatókat felkészítjük arra, hogy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ismerjék az képességfejlesztés és tudásátadás aktív módszereit,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tudják felmérni a diákok kompetencia hiányait,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cégekkel történő együttműködésben a közös szakmai érdekek és a diákok képességfejlesztése  legyen az irányadó,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folyamatosan gazdagítsák saját digitális képességüket, továbbá a diákokat is készítsék fel arra, hogy munkájukat magasabb szintű digitális tudással végezhessék.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y,</a:t>
            </a:r>
          </a:p>
        </p:txBody>
      </p:sp>
    </p:spTree>
    <p:extLst>
      <p:ext uri="{BB962C8B-B14F-4D97-AF65-F5344CB8AC3E}">
        <p14:creationId xmlns:p14="http://schemas.microsoft.com/office/powerpoint/2010/main" val="147896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JELENLEGI ÉS MEGÚJULÓ SZAKKÉPZÉST?</a:t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53921" y="2524259"/>
            <a:ext cx="10202214" cy="3490175"/>
          </a:xfrm>
          <a:prstGeom prst="roundRect">
            <a:avLst>
              <a:gd name="adj" fmla="val 18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kísérleti modell az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„átmeneti” időszakban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mintát ad arra, hogy a képesség-hiányt hogyan mérjük és számoljuk fel közösen, hogy miként tervezzük és csináljunk a cégekkel, intézményekkel együtt fejlesztéseket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(és kurzusokat),  továbbá, hogy miként feleljünk meg az új követelményeknek annak érdekében, hogy a korábban megkezdett képzések diákjai is plusz képességekkel és minél nagyobb tudással feleljenek meg a  KERESLETI MUNKAERŐ-PIACNAK</a:t>
            </a:r>
          </a:p>
          <a:p>
            <a:pPr marL="457200" indent="-45720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y,</a:t>
            </a:r>
          </a:p>
        </p:txBody>
      </p:sp>
    </p:spTree>
    <p:extLst>
      <p:ext uri="{BB962C8B-B14F-4D97-AF65-F5344CB8AC3E}">
        <p14:creationId xmlns:p14="http://schemas.microsoft.com/office/powerpoint/2010/main" val="55612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JELENLEGI ÉS MEGÚJULÓ SZAKKÉPZÉST?</a:t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965916" y="2665928"/>
            <a:ext cx="10539215" cy="3103808"/>
          </a:xfrm>
          <a:prstGeom prst="roundRect">
            <a:avLst>
              <a:gd name="adj" fmla="val 18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Hozzáadott érték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r>
              <a:rPr lang="hu-HU" sz="2800" dirty="0"/>
              <a:t>Az eredményeket  közzétesszük  (e-könyv), széles körben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elterjesztjük a kísérleti tapasztalatokat és a modellt. </a:t>
            </a:r>
          </a:p>
          <a:p>
            <a:r>
              <a:rPr lang="hu-HU" sz="2800" dirty="0"/>
              <a:t>Hozzájárulunk 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jövő szakképzésének alakításához</a:t>
            </a:r>
            <a:r>
              <a:rPr lang="hu-HU" sz="2800" dirty="0"/>
              <a:t>,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800" dirty="0"/>
              <a:t>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tanári kompetenciák fejlesztéséhez</a:t>
            </a:r>
            <a:r>
              <a:rPr lang="hu-HU" sz="2800" dirty="0"/>
              <a:t>,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800" dirty="0"/>
              <a:t>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cég-iskola együttműködési minták kialakításához!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y,</a:t>
            </a:r>
          </a:p>
        </p:txBody>
      </p:sp>
    </p:spTree>
    <p:extLst>
      <p:ext uri="{BB962C8B-B14F-4D97-AF65-F5344CB8AC3E}">
        <p14:creationId xmlns:p14="http://schemas.microsoft.com/office/powerpoint/2010/main" val="166132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95459"/>
            <a:ext cx="9601196" cy="4906851"/>
          </a:xfrm>
        </p:spPr>
        <p:txBody>
          <a:bodyPr>
            <a:normAutofit/>
          </a:bodyPr>
          <a:lstStyle/>
          <a:p>
            <a:r>
              <a:rPr lang="hu-H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„Nem pusztán szakképzett munkaerőre, de az ipar 4.0 szempontjainak megfelelő képzésben részesült munkaerőre van szükség.” </a:t>
            </a:r>
            <a:br>
              <a:rPr lang="hu-H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SZAKKÉPZÉS 4.0, Információs és Technológiai Minisztérium 2019.) </a:t>
            </a:r>
            <a:br>
              <a:rPr lang="hu-H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figyelmüket!</a:t>
            </a:r>
            <a:br>
              <a: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balassa@szamalk-szalezi.hu</a:t>
            </a:r>
          </a:p>
        </p:txBody>
      </p:sp>
    </p:spTree>
    <p:extLst>
      <p:ext uri="{BB962C8B-B14F-4D97-AF65-F5344CB8AC3E}">
        <p14:creationId xmlns:p14="http://schemas.microsoft.com/office/powerpoint/2010/main" val="373721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2"/>
            <a:ext cx="9934975" cy="1300766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„</a:t>
            </a:r>
            <a:r>
              <a:rPr lang="hu-H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 gazdaság versenyképességének egyik kulcsa a minőségi szakemberképzés</a:t>
            </a:r>
            <a:r>
              <a:rPr lang="hu-HU" sz="3100" dirty="0"/>
              <a:t>.” </a:t>
            </a:r>
            <a:r>
              <a:rPr lang="hu-HU" sz="3100" b="1" dirty="0"/>
              <a:t>  </a:t>
            </a:r>
            <a:br>
              <a:rPr lang="hu-HU" sz="3100" b="1" dirty="0"/>
            </a:br>
            <a:r>
              <a:rPr lang="hu-HU" sz="2200" dirty="0"/>
              <a:t>(</a:t>
            </a:r>
            <a:r>
              <a:rPr lang="hu-HU" sz="2200" i="1" dirty="0"/>
              <a:t>Szakképzés 4.0 stratégia)</a:t>
            </a:r>
            <a:r>
              <a:rPr lang="hu-HU" sz="2200" dirty="0"/>
              <a:t>	</a:t>
            </a:r>
            <a:br>
              <a:rPr lang="hu-HU" sz="2200" dirty="0"/>
            </a:b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1486" y="2395470"/>
            <a:ext cx="10174514" cy="3683358"/>
          </a:xfrm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hu-HU" b="1" dirty="0"/>
              <a:t>HOGYAN ILLESZKEDIK A REACTI-VET PROJEKT A SZAKKÉPZÉS 4.0 STRATÉGIÁHOZ? </a:t>
            </a:r>
            <a:r>
              <a:rPr lang="hu-HU" dirty="0"/>
              <a:t>	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/>
              <a:t>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Rigai Következtetések </a:t>
            </a:r>
            <a:r>
              <a:rPr lang="hu-HU" dirty="0"/>
              <a:t>és a </a:t>
            </a:r>
            <a:r>
              <a:rPr lang="hu-HU" b="1" i="1" dirty="0"/>
              <a:t>SZAKKÉPZÉS 4.0 </a:t>
            </a:r>
            <a:r>
              <a:rPr lang="hu-HU" b="1" dirty="0"/>
              <a:t>stratégia – A munkaerő-piacnak megfelelő készségek kifejlesztése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-VET projekt </a:t>
            </a:r>
            <a:r>
              <a:rPr lang="hu-HU" dirty="0"/>
              <a:t>legfontosabb -  a stratégiához illeszkedő -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céljai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változásokkal indult a 2020/2021. szakképzési tanév?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megújuló szakképzést?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None/>
            </a:pP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9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68258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br>
              <a:rPr lang="hu-HU" dirty="0"/>
            </a:b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1673" y="2590560"/>
            <a:ext cx="9904388" cy="3318936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1171979"/>
            <a:ext cx="6581104" cy="405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17" y="871270"/>
            <a:ext cx="1562100" cy="96202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391697" y="2335571"/>
            <a:ext cx="3438658" cy="16311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A munkaerőpiacnak megfelelő készségek kifejlesztése</a:t>
            </a:r>
          </a:p>
        </p:txBody>
      </p:sp>
      <p:sp>
        <p:nvSpPr>
          <p:cNvPr id="9" name="Ellipszis 8"/>
          <p:cNvSpPr/>
          <p:nvPr/>
        </p:nvSpPr>
        <p:spPr>
          <a:xfrm>
            <a:off x="1326524" y="4250028"/>
            <a:ext cx="6259132" cy="16594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RIGAI KÖVETKEZTETÉSEK</a:t>
            </a:r>
          </a:p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Európai összefogás a szakoktatás és szakképzés korszerűsítéséért</a:t>
            </a:r>
          </a:p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(2015-2020)</a:t>
            </a:r>
          </a:p>
        </p:txBody>
      </p:sp>
    </p:spTree>
    <p:extLst>
      <p:ext uri="{BB962C8B-B14F-4D97-AF65-F5344CB8AC3E}">
        <p14:creationId xmlns:p14="http://schemas.microsoft.com/office/powerpoint/2010/main" val="95019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68258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br>
              <a:rPr lang="hu-HU" dirty="0"/>
            </a:br>
            <a:r>
              <a:rPr lang="hu-HU" sz="3100" b="1" dirty="0">
                <a:solidFill>
                  <a:schemeClr val="tx1"/>
                </a:solidFill>
              </a:rPr>
              <a:t>RIGAI KÖVETKEZTETÉSEK </a:t>
            </a:r>
            <a:br>
              <a:rPr lang="hu-H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dirty="0">
                <a:solidFill>
                  <a:schemeClr val="tx1"/>
                </a:solidFill>
              </a:rPr>
              <a:t>EURÓPAI ÖSSZEFOGÁS A SZAKOKTATÁSBAN ÉS SZAKKÉPZÉSBEN (2015–2020)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4865" y="2505417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hu-HU" b="1" dirty="0"/>
              <a:t>Öt pontban megfogalmazott közös jövő: </a:t>
            </a:r>
            <a:r>
              <a:rPr lang="hu-HU" b="1" dirty="0">
                <a:solidFill>
                  <a:srgbClr val="C00000"/>
                </a:solidFill>
              </a:rPr>
              <a:t>A munkaerőpiacnak megfelelő készségek kifejlesztése </a:t>
            </a:r>
          </a:p>
          <a:p>
            <a:pPr>
              <a:buClrTx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munkaalapú tanulás valamennyi formájának támogatása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különös figyelemmel a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tanulószerződéses gyakorlati képzésre a szociális partnerek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cégek, kamarák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szakképző intézmények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bevonásával</a:t>
            </a:r>
          </a:p>
          <a:p>
            <a:pPr>
              <a:buClrTx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szakoktatás és szakképzés minőségbiztosítási mechanizmusainak további fejlesztése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szakképzés európai minőségbiztosítási referenciakeretének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(EQAVET)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ajánlásaival összhangban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788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68258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EURÓPAI ÖSSZEFOGÁS A SZAKOKTATÁSBAN ÉS SZAKKÉPZÉSBEN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4865" y="1983346"/>
            <a:ext cx="9601196" cy="3841007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endParaRPr lang="hu-HU" dirty="0"/>
          </a:p>
          <a:p>
            <a:pPr>
              <a:buClrTx/>
            </a:pPr>
            <a:r>
              <a:rPr lang="hu-HU" dirty="0">
                <a:latin typeface="Garamond" panose="02020404030301010803" pitchFamily="18" charset="0"/>
              </a:rPr>
              <a:t>A szakoktatáshoz és szakképzéshez, valamint a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képesítések megszerzéséhez történő hozzáférés javítás</a:t>
            </a:r>
            <a:r>
              <a:rPr lang="hu-HU" b="1" dirty="0">
                <a:solidFill>
                  <a:srgbClr val="C00000"/>
                </a:solidFill>
                <a:latin typeface="Garamond" panose="02020404030301010803" pitchFamily="18" charset="0"/>
              </a:rPr>
              <a:t>a </a:t>
            </a:r>
            <a:r>
              <a:rPr lang="hu-HU" dirty="0">
                <a:latin typeface="Garamond" panose="02020404030301010803" pitchFamily="18" charset="0"/>
              </a:rPr>
              <a:t>mindenki számára rugalmasabb és átjárhatóbb, rendszerek révén, elsősorban különösen a hatékony és átfogó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pályaválasztási szolgáltatások, valamint a formális és nem formális tanulási formák elismerése által. </a:t>
            </a:r>
          </a:p>
          <a:p>
            <a:pPr>
              <a:buClrTx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További ösztönzés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szakoktatási és szakképzési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tanterv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kulcskompetenciáihoz</a:t>
            </a:r>
            <a:r>
              <a:rPr lang="hu-HU" dirty="0">
                <a:latin typeface="Garamond" panose="02020404030301010803" pitchFamily="18" charset="0"/>
              </a:rPr>
              <a:t>, és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hatékonyabb lehetőségek kínálata ezen készségeknek </a:t>
            </a:r>
            <a:r>
              <a:rPr lang="hu-HU" dirty="0">
                <a:latin typeface="Garamond" panose="02020404030301010803" pitchFamily="18" charset="0"/>
              </a:rPr>
              <a:t>a </a:t>
            </a:r>
            <a:r>
              <a:rPr lang="hu-HU" b="1" dirty="0">
                <a:latin typeface="Garamond" panose="02020404030301010803" pitchFamily="18" charset="0"/>
              </a:rPr>
              <a:t>szakmai alapképzésben </a:t>
            </a:r>
            <a:r>
              <a:rPr lang="hu-HU" dirty="0">
                <a:latin typeface="Garamond" panose="02020404030301010803" pitchFamily="18" charset="0"/>
              </a:rPr>
              <a:t>(I-VET) vagy 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szakmai továbbképzésben </a:t>
            </a:r>
            <a:r>
              <a:rPr lang="hu-HU" dirty="0">
                <a:latin typeface="Garamond" panose="02020404030301010803" pitchFamily="18" charset="0"/>
              </a:rPr>
              <a:t>(C-VET) történő megszerzéséhez. </a:t>
            </a:r>
          </a:p>
          <a:p>
            <a:pPr>
              <a:buClrTx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Szisztematikus megközelítés alkalmazása </a:t>
            </a:r>
            <a:r>
              <a:rPr lang="hu-HU" dirty="0">
                <a:latin typeface="Garamond" panose="02020404030301010803" pitchFamily="18" charset="0"/>
              </a:rPr>
              <a:t>a szakoktatásban és szakképzésben dolgozó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tanárok, oktatók és mentorok folyamatos szakmai fejlődéséhez</a:t>
            </a:r>
            <a:r>
              <a:rPr lang="hu-HU" dirty="0">
                <a:latin typeface="Garamond" panose="02020404030301010803" pitchFamily="18" charset="0"/>
              </a:rPr>
              <a:t>,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alapképzéséhez és továbbképzéséhez mind az oktatásalapú, mind a munkaalapú környezetben.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87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885" y="982133"/>
            <a:ext cx="10033713" cy="537574"/>
          </a:xfrm>
        </p:spPr>
        <p:txBody>
          <a:bodyPr>
            <a:normAutofit fontScale="90000"/>
          </a:bodyPr>
          <a:lstStyle/>
          <a:p>
            <a:pPr algn="l"/>
            <a:br>
              <a:rPr lang="hu-HU" dirty="0"/>
            </a:br>
            <a:r>
              <a:rPr lang="hu-HU" sz="3600" b="1" dirty="0"/>
              <a:t>A SZAKKÉPZÉS 4.0 STRATÉGIÁRÓL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571" y="1777285"/>
            <a:ext cx="6092115" cy="355456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53047" y="5331852"/>
            <a:ext cx="7006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Kompetenciaelvárások várható változása </a:t>
            </a:r>
          </a:p>
          <a:p>
            <a:pPr algn="ctr"/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2015; 2020 Forrás: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Future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Jobs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Report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World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Economic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Forum </a:t>
            </a:r>
            <a:endParaRPr lang="hu-HU" sz="1600" dirty="0"/>
          </a:p>
        </p:txBody>
      </p:sp>
      <p:sp>
        <p:nvSpPr>
          <p:cNvPr id="5" name="Jobbra nyíl 4"/>
          <p:cNvSpPr/>
          <p:nvPr/>
        </p:nvSpPr>
        <p:spPr>
          <a:xfrm rot="793634">
            <a:off x="538141" y="2615058"/>
            <a:ext cx="1305740" cy="432543"/>
          </a:xfrm>
          <a:prstGeom prst="rightArrow">
            <a:avLst>
              <a:gd name="adj1" fmla="val 3746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3" y="780280"/>
            <a:ext cx="3343007" cy="4551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Egyenes összekötő nyíllal 7"/>
          <p:cNvCxnSpPr/>
          <p:nvPr/>
        </p:nvCxnSpPr>
        <p:spPr>
          <a:xfrm>
            <a:off x="3407280" y="2523121"/>
            <a:ext cx="1629177" cy="116931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3976914" y="2336800"/>
            <a:ext cx="1059543" cy="29028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2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1210612"/>
          </a:xfrm>
        </p:spPr>
        <p:txBody>
          <a:bodyPr>
            <a:normAutofit/>
          </a:bodyPr>
          <a:lstStyle/>
          <a:p>
            <a:r>
              <a:rPr lang="hu-HU" sz="3200" b="1" dirty="0"/>
              <a:t>SZAKKÉPZÉS 4.0 stratégia megvalósítása</a:t>
            </a:r>
            <a:endParaRPr lang="hu-H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0014" y="2717441"/>
            <a:ext cx="9768086" cy="34288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megújult szakképzés legfontosabb feladata, hogy az elkövetkező évtizedek kihívásaira, technológiai fejlődésére jól reagáló, megalapozott tudással rendelkező szakembereket képezzen”   </a:t>
            </a:r>
          </a:p>
          <a:p>
            <a:pPr marL="0" indent="0" algn="r">
              <a:buNone/>
            </a:pPr>
            <a:r>
              <a:rPr lang="hu-HU" sz="1800" i="1" dirty="0"/>
              <a:t>(Palkovics László innovációs és technológiai miniszter)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 </a:t>
            </a:r>
            <a:r>
              <a:rPr lang="hu-HU" b="1" dirty="0"/>
              <a:t>A 2019. évben elfogadott Szakképzés 4.0 stratégia kijelölt irányai a gyakorlati megvalósítás szakaszába értek. A korábban lefektetett alapokra építve a most kezdődő tanévben indulnak az első osztályok a technikumokban és a szakképző iskolákban.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10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1020770"/>
            <a:ext cx="9601196" cy="782274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VÁLTOZÁSOK A 2020/2021. TANÉVTŐL A SZAKKÉPZÉSBEN  ÉS FELNŐTTKÉPZÉSBEN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2496457"/>
            <a:ext cx="9866085" cy="35995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MEGVÁLTOZOTT ÉS A SZAKKÉPZÉS 4.0 STARTÉGIÁNAK  MEGFELELŐEN A CÉLRENDSZER!</a:t>
            </a:r>
          </a:p>
          <a:p>
            <a:pPr marL="0" indent="0">
              <a:buNone/>
            </a:pPr>
            <a:r>
              <a:rPr lang="hu-HU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A JOGI SZABÁLYOZÁS.  MINDEZEKNEK MEGFELELŐEN A VÁLTOZÁSOK ÉRINTIK:</a:t>
            </a:r>
          </a:p>
          <a:p>
            <a:pPr marL="0" indent="0">
              <a:buNone/>
            </a:pPr>
            <a:endParaRPr lang="hu-H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az intézményrendszereket  (iskolarendszer, felnőttképzés) 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szakmai képzések körét  (szalmai képzések, szakmai oktatás),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dokumentációs rendszereket  (szakmajegyzék, KKK, PK , programterv,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tartalmat és tanulási eredmények és a vizsgakövetelmények meghatározásának módját,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tudás és a gyakorlati alkalmazói  kompetenciák mérését és értékelését (vizsgáztatási követelmények),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tudásátadás, a képességfejlesztés és vizsgáztatás módszerét,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pedagógusok és oktatók munkajogi státuszát, továbbképzéseket és az életpálya követelményeket,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finanszírozás (pedagógusok, oktatók, diákok, továbbá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minőségügyi rendszert….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u-HU" sz="55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04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6309" y="1081826"/>
            <a:ext cx="9601196" cy="1081825"/>
          </a:xfrm>
        </p:spPr>
        <p:txBody>
          <a:bodyPr>
            <a:normAutofit fontScale="90000"/>
          </a:bodyPr>
          <a:lstStyle/>
          <a:p>
            <a:r>
              <a:rPr lang="hu-H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REACTI-VET PROJEKT LEGFONTOSABB CÉLJAI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(melyek összefüggnek a „Szakképzés 4.0” stratégiával)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862885" y="2472744"/>
            <a:ext cx="10315977" cy="3666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hu-HU" sz="2400" dirty="0"/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endParaRPr lang="hu-HU" sz="2400" dirty="0">
              <a:latin typeface="Calibri" panose="020F0502020204030204" pitchFamily="34" charset="0"/>
            </a:endParaRPr>
          </a:p>
          <a:p>
            <a:endParaRPr lang="hu-HU" sz="2400" u="sng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hu-HU" sz="2400" dirty="0">
                <a:latin typeface="Garamond" panose="02020404030301010803" pitchFamily="18" charset="0"/>
              </a:rPr>
              <a:t>A szakképzésben dolgozó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tanárok, oktatók továbbképzése</a:t>
            </a:r>
            <a:r>
              <a:rPr lang="hu-HU" sz="2400" dirty="0">
                <a:latin typeface="Garamond" panose="02020404030301010803" pitchFamily="18" charset="0"/>
              </a:rPr>
              <a:t>. A piaci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készséghiány</a:t>
            </a:r>
            <a:r>
              <a:rPr lang="hu-HU" sz="2400" dirty="0">
                <a:latin typeface="Garamond" panose="02020404030301010803" pitchFamily="18" charset="0"/>
              </a:rPr>
              <a:t> felismerése, felmérése és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együttműködéssel</a:t>
            </a:r>
            <a:r>
              <a:rPr lang="hu-HU" sz="2400" dirty="0">
                <a:latin typeface="Garamond" panose="02020404030301010803" pitchFamily="18" charset="0"/>
              </a:rPr>
              <a:t> történő javítása</a:t>
            </a:r>
          </a:p>
          <a:p>
            <a:pPr marL="342900" indent="-342900"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Tanterv tervezés és fejlesztés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hu-HU" sz="2400" dirty="0">
                <a:latin typeface="Garamond" panose="02020404030301010803" pitchFamily="18" charset="0"/>
              </a:rPr>
              <a:t>munkáltatókkal (cégekkel), a tanulókkal és a szülőkkel történő együttműködésben  (módszertan: tanulási eredmény alapú, TEA módszertan tanulása és alkalmazása)</a:t>
            </a:r>
          </a:p>
          <a:p>
            <a:pPr marL="342900" indent="-342900"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Aktív módszerek (elsősorban projektpedagógia) tanulása és alkalmazása</a:t>
            </a:r>
            <a:r>
              <a:rPr lang="hu-HU" sz="2400" dirty="0">
                <a:latin typeface="Garamond" panose="02020404030301010803" pitchFamily="18" charset="0"/>
              </a:rPr>
              <a:t> a diákkurzus tervezésénél és megvalósításánál (készségek fejlesztésében és értékelésben)</a:t>
            </a:r>
          </a:p>
          <a:p>
            <a:pPr marL="342900" indent="-342900">
              <a:buAutoNum type="arabicPeriod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Rugalmasság és a keresletorientáltság</a:t>
            </a:r>
            <a:r>
              <a:rPr lang="hu-HU" sz="2400" dirty="0">
                <a:latin typeface="Garamond" panose="02020404030301010803" pitchFamily="18" charset="0"/>
              </a:rPr>
              <a:t> figyelembe vétele a kompetenciák fejlesztésének tervezésénél és megvalósításában.</a:t>
            </a: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4637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</TotalTime>
  <Words>859</Words>
  <Application>Microsoft Office PowerPoint</Application>
  <PresentationFormat>Szélesvásznú</PresentationFormat>
  <Paragraphs>141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Organikus</vt:lpstr>
      <vt:lpstr>   A REACTI-VET PROJEKT CÉLKITŰZÉSEI ÉS A  SZAKKÉPZÉS 4.0 STRATÉGIA </vt:lpstr>
      <vt:lpstr> „A magyar gazdaság versenyképességének egyik kulcsa a minőségi szakemberképzés.”    (Szakképzés 4.0 stratégia)  </vt:lpstr>
      <vt:lpstr>  </vt:lpstr>
      <vt:lpstr>  RIGAI KÖVETKEZTETÉSEK  EURÓPAI ÖSSZEFOGÁS A SZAKOKTATÁSBAN ÉS SZAKKÉPZÉSBEN (2015–2020) </vt:lpstr>
      <vt:lpstr> EURÓPAI ÖSSZEFOGÁS A SZAKOKTATÁSBAN ÉS SZAKKÉPZÉSBEN </vt:lpstr>
      <vt:lpstr> A SZAKKÉPZÉS 4.0 STRATÉGIÁRÓL </vt:lpstr>
      <vt:lpstr>SZAKKÉPZÉS 4.0 stratégia megvalósítása</vt:lpstr>
      <vt:lpstr>VÁLTOZÁSOK A 2020/2021. TANÉVTŐL A SZAKKÉPZÉSBEN  ÉS FELNŐTTKÉPZÉSBEN</vt:lpstr>
      <vt:lpstr>A REACTI-VET PROJEKT LEGFONTOSABB CÉLJAI (melyek összefüggnek a „Szakképzés 4.0” stratégiával)</vt:lpstr>
      <vt:lpstr>HOGYAN SZOLGÁLHATJA A PROJEKT A JELENLEGI ÉS MEGÚJULÓ SZAKKÉPZÉST? </vt:lpstr>
      <vt:lpstr>HOGYAN SZOLGÁLHATJA A PROJEKT A JELENLEGI ÉS MEGÚJULÓ SZAKKÉPZÉST? </vt:lpstr>
      <vt:lpstr>HOGYAN SZOLGÁLHATJA A PROJEKT A JELENLEGI ÉS MEGÚJULÓ SZAKKÉPZÉST? </vt:lpstr>
      <vt:lpstr>„Nem pusztán szakképzett munkaerőre, de az ipar 4.0 szempontjainak megfelelő képzésben részesült munkaerőre van szükség.”   (SZAKKÉPZÉS 4.0, Információs és Technológiai Minisztérium 2019.)     Köszönöm megtisztelő figyelmüket!  balassa@szamalk-szalezi.hu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dsadasas</dc:title>
  <dc:creator>Ildiko</dc:creator>
  <cp:lastModifiedBy>Anita Téringer</cp:lastModifiedBy>
  <cp:revision>72</cp:revision>
  <dcterms:created xsi:type="dcterms:W3CDTF">2020-09-13T15:37:46Z</dcterms:created>
  <dcterms:modified xsi:type="dcterms:W3CDTF">2020-09-21T06:43:19Z</dcterms:modified>
</cp:coreProperties>
</file>