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0" r:id="rId4"/>
    <p:sldId id="258" r:id="rId5"/>
    <p:sldId id="259" r:id="rId6"/>
    <p:sldId id="267" r:id="rId7"/>
    <p:sldId id="261" r:id="rId8"/>
    <p:sldId id="263" r:id="rId9"/>
    <p:sldId id="265" r:id="rId10"/>
    <p:sldId id="268" r:id="rId1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én" initials="H" lastIdx="1" clrIdx="0"/>
  <p:cmAuthor id="1" name="Hegedüs Helén" initials="Hel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63C"/>
    <a:srgbClr val="005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77" d="100"/>
          <a:sy n="77" d="100"/>
        </p:scale>
        <p:origin x="-94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162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08725" y="8685213"/>
            <a:ext cx="54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29F"/>
                </a:solidFill>
              </a:defRPr>
            </a:lvl1pPr>
          </a:lstStyle>
          <a:p>
            <a:fld id="{BCAF98AC-E5CD-4B63-B0AE-DD4BD781B3A4}" type="slidenum">
              <a:rPr lang="hu-HU"/>
              <a:pPr/>
              <a:t>‹#›</a:t>
            </a:fld>
            <a:endParaRPr lang="hu-HU"/>
          </a:p>
        </p:txBody>
      </p:sp>
      <p:pic>
        <p:nvPicPr>
          <p:cNvPr id="212998" name="Picture 6" descr="Ké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0" y="50800"/>
            <a:ext cx="7302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844675" y="867568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>
                <a:solidFill>
                  <a:srgbClr val="00529F"/>
                </a:solidFill>
              </a:rPr>
              <a:t>SZÁMALK Szakközépiskola</a:t>
            </a:r>
          </a:p>
        </p:txBody>
      </p:sp>
    </p:spTree>
    <p:extLst>
      <p:ext uri="{BB962C8B-B14F-4D97-AF65-F5344CB8AC3E}">
        <p14:creationId xmlns:p14="http://schemas.microsoft.com/office/powerpoint/2010/main" val="2925033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49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868863" y="0"/>
            <a:ext cx="198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210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827088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08725" y="8685213"/>
            <a:ext cx="54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29F"/>
                </a:solidFill>
              </a:defRPr>
            </a:lvl1pPr>
          </a:lstStyle>
          <a:p>
            <a:fld id="{0BE06233-11D1-4CB0-AA0C-8BC66163803C}" type="slidenum">
              <a:rPr lang="hu-HU"/>
              <a:pPr/>
              <a:t>‹#›</a:t>
            </a:fld>
            <a:endParaRPr lang="hu-HU"/>
          </a:p>
        </p:txBody>
      </p:sp>
      <p:pic>
        <p:nvPicPr>
          <p:cNvPr id="210952" name="Picture 8" descr="Kép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150" y="36513"/>
            <a:ext cx="66198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989138" y="8604250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>
                <a:solidFill>
                  <a:srgbClr val="00529F"/>
                </a:solidFill>
              </a:rPr>
              <a:t>SZÁMALK Szakközépiskola</a:t>
            </a:r>
          </a:p>
        </p:txBody>
      </p:sp>
    </p:spTree>
    <p:extLst>
      <p:ext uri="{BB962C8B-B14F-4D97-AF65-F5344CB8AC3E}">
        <p14:creationId xmlns:p14="http://schemas.microsoft.com/office/powerpoint/2010/main" val="254996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>
            <a:lvl1pPr>
              <a:defRPr>
                <a:solidFill>
                  <a:srgbClr val="003562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6037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63E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ACE8-B908-4BCA-B0D2-2F2B4B9F69E4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5626-3263-4034-AABE-E6A8B7903D4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4617-5A3E-46AE-94D1-EC8B61E0CF3F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B40D-ECE2-48C4-9749-F5CDA869934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4814-E5D6-478B-BFEB-3B058E46087F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6DB3-225E-42DC-8356-A0C793081D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2FE1-15C6-4379-867E-DC2F33BA7243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63E6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3BC4-C46E-4DB3-ABA1-770966218DD7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136-309F-4477-99E1-7BFBD30C70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047-A0FE-46B9-8291-14DCB3E381BD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7654-F071-4C4C-A7D9-961E9CA329A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6781-2A44-4AAD-BB4C-CD9C91A27BE9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02BF-B2D7-4ECA-9710-81152EA219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1C7E-F4B5-4B68-AA30-B84445760021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DED-793D-4F9A-B8B3-7DF953EA1F3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A325-B8B2-4EA5-B4DC-065DE9D9C9E6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0F60-0E95-4D89-9E24-BB05CC6542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C2C4-E2C5-4ADE-A4CB-ABBDF08E8EC8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7DA6-C362-48FC-80E1-940F0DEEC4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D8A-E461-4925-92FA-AB2AE71C2962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F6E-48C7-4EDD-B822-5701A7F4C6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18287"/>
                </a:solidFill>
              </a:defRPr>
            </a:lvl1pPr>
          </a:lstStyle>
          <a:p>
            <a:fld id="{953B8B21-AA05-40C7-B7DF-ACC7F8671153}" type="datetime1">
              <a:rPr lang="hu-HU" smtClean="0"/>
              <a:pPr/>
              <a:t>2019.05.21.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18287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264188" y="6356350"/>
            <a:ext cx="2422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18287"/>
                </a:solidFill>
              </a:defRPr>
            </a:lvl1pPr>
          </a:lstStyle>
          <a:p>
            <a:fld id="{BE444141-70AE-4D6B-97D6-8B67CD6A4CB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63E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56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5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5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5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5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21\21_elemei\01_mobil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510families.com/screenagers-growing-up-in-the-digital-ag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lot.org/merlot/index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772400" cy="223224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hu-HU" dirty="0"/>
              <a:t/>
            </a:r>
            <a:br>
              <a:rPr lang="hu-HU" dirty="0"/>
            </a:br>
            <a:r>
              <a:rPr lang="hu-HU" sz="5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hu-HU" sz="5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hu-HU" sz="4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Module</a:t>
            </a:r>
            <a:r>
              <a:rPr lang="hu-H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1.</a:t>
            </a:r>
            <a:br>
              <a:rPr lang="hu-H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u-HU" sz="4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Innovative</a:t>
            </a:r>
            <a:r>
              <a:rPr lang="hu-H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4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learning</a:t>
            </a:r>
            <a:r>
              <a:rPr lang="hu-H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4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organising</a:t>
            </a:r>
            <a:r>
              <a:rPr lang="hu-H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hu-H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u-H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</a:t>
            </a:r>
            <a:r>
              <a:rPr lang="hu-H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/>
            </a:r>
            <a:br>
              <a:rPr lang="hu-H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r>
              <a:rPr lang="hu-H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hu-H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hu-HU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81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Aim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module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 fontScale="77500" lnSpcReduction="20000"/>
          </a:bodyPr>
          <a:lstStyle/>
          <a:p>
            <a:pPr algn="ctr"/>
            <a:endParaRPr lang="hu-HU" dirty="0" smtClean="0"/>
          </a:p>
          <a:p>
            <a:pPr algn="ctr"/>
            <a:endParaRPr lang="hu-HU" dirty="0"/>
          </a:p>
          <a:p>
            <a:pPr algn="ctr"/>
            <a:r>
              <a:rPr lang="en-US" sz="3600" dirty="0" smtClean="0"/>
              <a:t>Introducing </a:t>
            </a:r>
            <a:r>
              <a:rPr lang="en-US" sz="3600" dirty="0"/>
              <a:t>innovative ways to organize learning</a:t>
            </a:r>
            <a:br>
              <a:rPr lang="en-US" sz="3600" dirty="0"/>
            </a:br>
            <a:r>
              <a:rPr lang="en-US" sz="3600" dirty="0"/>
              <a:t>Accepting </a:t>
            </a:r>
            <a:r>
              <a:rPr lang="en-US" sz="3600" dirty="0" smtClean="0"/>
              <a:t>the</a:t>
            </a:r>
            <a:r>
              <a:rPr lang="hu-HU" sz="3600" dirty="0" err="1" smtClean="0"/>
              <a:t>ir</a:t>
            </a:r>
            <a:r>
              <a:rPr lang="hu-HU" sz="3600" dirty="0" smtClean="0"/>
              <a:t> </a:t>
            </a:r>
            <a:r>
              <a:rPr lang="hu-HU" sz="3600" dirty="0" err="1" smtClean="0"/>
              <a:t>key</a:t>
            </a:r>
            <a:r>
              <a:rPr lang="hu-HU" sz="3600" dirty="0" smtClean="0"/>
              <a:t> </a:t>
            </a:r>
            <a:r>
              <a:rPr lang="hu-HU" sz="3600" dirty="0" err="1" smtClean="0"/>
              <a:t>role</a:t>
            </a:r>
            <a:r>
              <a:rPr lang="hu-HU" sz="3600" dirty="0" smtClean="0"/>
              <a:t> </a:t>
            </a:r>
            <a:r>
              <a:rPr lang="hu-HU" sz="3600" dirty="0" err="1" smtClean="0"/>
              <a:t>in</a:t>
            </a:r>
            <a:r>
              <a:rPr lang="hu-HU" sz="3600" dirty="0" smtClean="0"/>
              <a:t> </a:t>
            </a:r>
            <a:r>
              <a:rPr lang="en-US" sz="3600" dirty="0" smtClean="0"/>
              <a:t>active </a:t>
            </a:r>
            <a:r>
              <a:rPr lang="en-US" sz="3600" dirty="0"/>
              <a:t>learning.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hu-HU" sz="3600" dirty="0" smtClean="0"/>
          </a:p>
          <a:p>
            <a:pPr algn="ctr"/>
            <a:r>
              <a:rPr lang="en-US" sz="3600" dirty="0" smtClean="0"/>
              <a:t>Methods </a:t>
            </a:r>
            <a:r>
              <a:rPr lang="en-US" sz="3600" dirty="0"/>
              <a:t>Introduced:</a:t>
            </a:r>
            <a:br>
              <a:rPr lang="en-US" sz="3600" dirty="0"/>
            </a:br>
            <a:r>
              <a:rPr lang="en-US" sz="3600" dirty="0"/>
              <a:t>Reverse classroom method</a:t>
            </a:r>
            <a:br>
              <a:rPr lang="en-US" sz="3600" dirty="0"/>
            </a:br>
            <a:r>
              <a:rPr lang="hu-HU" sz="3600" dirty="0" smtClean="0"/>
              <a:t>P</a:t>
            </a:r>
            <a:r>
              <a:rPr lang="en-US" sz="3600" dirty="0" err="1" smtClean="0"/>
              <a:t>roject</a:t>
            </a:r>
            <a:r>
              <a:rPr lang="en-US" sz="3600" dirty="0" smtClean="0"/>
              <a:t> </a:t>
            </a:r>
            <a:r>
              <a:rPr lang="hu-HU" sz="3600" dirty="0" smtClean="0"/>
              <a:t>m</a:t>
            </a:r>
            <a:r>
              <a:rPr lang="en-US" sz="3600" dirty="0" err="1" smtClean="0"/>
              <a:t>ethod</a:t>
            </a:r>
            <a:endParaRPr lang="hu-H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45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end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module</a:t>
            </a:r>
            <a:r>
              <a:rPr lang="hu-HU" dirty="0" smtClean="0"/>
              <a:t> </a:t>
            </a:r>
            <a:r>
              <a:rPr lang="hu-HU" dirty="0" err="1" smtClean="0"/>
              <a:t>participants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have practical knowledge of innovative ways of organizing education, </a:t>
            </a:r>
            <a:endParaRPr lang="hu-HU" dirty="0" smtClean="0"/>
          </a:p>
          <a:p>
            <a:r>
              <a:rPr lang="en-US" dirty="0" smtClean="0"/>
              <a:t>see </a:t>
            </a:r>
            <a:r>
              <a:rPr lang="en-US" dirty="0"/>
              <a:t>the difference between traditional and student-centered learning organization methods</a:t>
            </a:r>
            <a:r>
              <a:rPr lang="en-US" dirty="0" smtClean="0"/>
              <a:t>,</a:t>
            </a:r>
            <a:endParaRPr lang="hu-HU" dirty="0" smtClean="0"/>
          </a:p>
          <a:p>
            <a:r>
              <a:rPr lang="hu-HU" dirty="0" smtClean="0"/>
              <a:t> be </a:t>
            </a:r>
            <a:r>
              <a:rPr lang="en-US" dirty="0" smtClean="0"/>
              <a:t>aware </a:t>
            </a:r>
            <a:r>
              <a:rPr lang="en-US" dirty="0"/>
              <a:t>and consciously apply indirect education </a:t>
            </a:r>
            <a:r>
              <a:rPr lang="en-US" dirty="0" smtClean="0"/>
              <a:t>strategies</a:t>
            </a:r>
            <a:r>
              <a:rPr lang="hu-HU" dirty="0" smtClean="0"/>
              <a:t> </a:t>
            </a:r>
            <a:r>
              <a:rPr lang="en-US" dirty="0" smtClean="0"/>
              <a:t>during </a:t>
            </a:r>
            <a:r>
              <a:rPr lang="en-US" dirty="0"/>
              <a:t>the design process, </a:t>
            </a:r>
            <a:endParaRPr lang="hu-HU" dirty="0" smtClean="0"/>
          </a:p>
          <a:p>
            <a:r>
              <a:rPr lang="en-US" dirty="0" smtClean="0"/>
              <a:t> </a:t>
            </a:r>
            <a:r>
              <a:rPr lang="en-US" dirty="0"/>
              <a:t>also pay attention to the individual characteristics of the </a:t>
            </a:r>
            <a:r>
              <a:rPr lang="en-US" dirty="0" smtClean="0"/>
              <a:t>learners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en-US" dirty="0" smtClean="0"/>
              <a:t>personality </a:t>
            </a:r>
            <a:r>
              <a:rPr lang="en-US" dirty="0"/>
              <a:t>development and differentiation </a:t>
            </a:r>
            <a:r>
              <a:rPr lang="hu-HU" dirty="0" err="1" smtClean="0"/>
              <a:t>as</a:t>
            </a:r>
            <a:r>
              <a:rPr lang="hu-HU" dirty="0" smtClean="0"/>
              <a:t> an </a:t>
            </a:r>
            <a:r>
              <a:rPr lang="en-US" dirty="0" smtClean="0"/>
              <a:t>integral </a:t>
            </a:r>
            <a:r>
              <a:rPr lang="en-US" dirty="0"/>
              <a:t>part of their educational process from design to implementation.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761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847928" cy="4854639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Learners</a:t>
            </a:r>
            <a:r>
              <a:rPr lang="hu-HU" dirty="0" smtClean="0"/>
              <a:t>’ </a:t>
            </a:r>
            <a:r>
              <a:rPr lang="hu-HU" dirty="0" err="1" smtClean="0"/>
              <a:t>manual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775" y="1628800"/>
            <a:ext cx="82296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4000" dirty="0" err="1" smtClean="0"/>
              <a:t>Short</a:t>
            </a:r>
            <a:r>
              <a:rPr lang="hu-HU" sz="4000" dirty="0" smtClean="0"/>
              <a:t> </a:t>
            </a:r>
            <a:r>
              <a:rPr lang="hu-HU" sz="4000" dirty="0" err="1" smtClean="0"/>
              <a:t>introduction</a:t>
            </a:r>
            <a:r>
              <a:rPr lang="hu-HU" sz="4000" dirty="0" smtClean="0"/>
              <a:t> of </a:t>
            </a:r>
            <a:r>
              <a:rPr lang="hu-HU" sz="4000" dirty="0" err="1" smtClean="0"/>
              <a:t>the</a:t>
            </a:r>
            <a:r>
              <a:rPr lang="hu-HU" sz="4000" dirty="0" smtClean="0"/>
              <a:t> </a:t>
            </a:r>
            <a:r>
              <a:rPr lang="hu-HU" sz="4000" dirty="0" err="1" smtClean="0"/>
              <a:t>module</a:t>
            </a:r>
            <a:endParaRPr lang="hu-HU" sz="4000" dirty="0" smtClean="0"/>
          </a:p>
          <a:p>
            <a:pPr marL="0" indent="0">
              <a:buNone/>
            </a:pPr>
            <a:r>
              <a:rPr lang="en-US" sz="4000" dirty="0"/>
              <a:t>Assistance in processing and learning the </a:t>
            </a:r>
            <a:r>
              <a:rPr lang="en-US" sz="4000" dirty="0" smtClean="0"/>
              <a:t>information </a:t>
            </a:r>
            <a:r>
              <a:rPr lang="en-US" sz="4000" dirty="0"/>
              <a:t>in the module.</a:t>
            </a:r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5" name="AutoShape 2" descr="Image result for man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4" descr="Image result for manu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679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Introduction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6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 smtClean="0"/>
              <a:t>Introducing</a:t>
            </a:r>
            <a:r>
              <a:rPr lang="hu-HU" dirty="0" smtClean="0"/>
              <a:t> </a:t>
            </a:r>
            <a:r>
              <a:rPr lang="hu-HU" dirty="0" err="1" smtClean="0"/>
              <a:t>theoretical</a:t>
            </a:r>
            <a:r>
              <a:rPr lang="hu-HU" dirty="0" smtClean="0"/>
              <a:t> </a:t>
            </a:r>
            <a:r>
              <a:rPr lang="hu-HU" dirty="0" err="1" smtClean="0"/>
              <a:t>background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en-US" dirty="0"/>
              <a:t>The renewal of the methodological </a:t>
            </a:r>
            <a:r>
              <a:rPr lang="en-US" dirty="0" smtClean="0"/>
              <a:t>culture</a:t>
            </a:r>
            <a:endParaRPr lang="hu-HU" dirty="0" smtClean="0"/>
          </a:p>
          <a:p>
            <a:r>
              <a:rPr lang="en-US" dirty="0" smtClean="0"/>
              <a:t>Changes </a:t>
            </a:r>
            <a:r>
              <a:rPr lang="en-US" dirty="0"/>
              <a:t>in </a:t>
            </a:r>
            <a:r>
              <a:rPr lang="en-US" dirty="0" smtClean="0"/>
              <a:t>education</a:t>
            </a:r>
            <a:endParaRPr lang="hu-HU" dirty="0" smtClean="0"/>
          </a:p>
          <a:p>
            <a:r>
              <a:rPr lang="en-US" dirty="0" smtClean="0"/>
              <a:t>Labor </a:t>
            </a:r>
            <a:r>
              <a:rPr lang="en-US" dirty="0"/>
              <a:t>market </a:t>
            </a:r>
            <a:r>
              <a:rPr lang="en-US" dirty="0" smtClean="0"/>
              <a:t>needs</a:t>
            </a:r>
            <a:endParaRPr lang="hu-HU" dirty="0" smtClean="0"/>
          </a:p>
          <a:p>
            <a:r>
              <a:rPr lang="en-US" dirty="0" smtClean="0"/>
              <a:t>21st </a:t>
            </a:r>
            <a:r>
              <a:rPr lang="en-US" dirty="0"/>
              <a:t>century </a:t>
            </a:r>
            <a:r>
              <a:rPr lang="en-US" dirty="0" smtClean="0"/>
              <a:t>skills</a:t>
            </a:r>
            <a:endParaRPr lang="hu-HU" dirty="0" smtClean="0"/>
          </a:p>
          <a:p>
            <a:r>
              <a:rPr lang="en-US" dirty="0" smtClean="0"/>
              <a:t>Changing roles</a:t>
            </a:r>
            <a:r>
              <a:rPr lang="hu-HU" dirty="0" smtClean="0"/>
              <a:t> of </a:t>
            </a:r>
          </a:p>
          <a:p>
            <a:pPr marL="0" indent="0">
              <a:buNone/>
            </a:pPr>
            <a:r>
              <a:rPr lang="hu-HU" dirty="0" smtClean="0"/>
              <a:t> </a:t>
            </a:r>
            <a:r>
              <a:rPr lang="en-US" dirty="0" smtClean="0"/>
              <a:t>teacher</a:t>
            </a:r>
            <a:r>
              <a:rPr lang="hu-HU" dirty="0" smtClean="0"/>
              <a:t>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student</a:t>
            </a:r>
            <a:r>
              <a:rPr lang="hu-HU" dirty="0" smtClean="0"/>
              <a:t>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5" name="Kép 4" descr="C:\21\21_elemei\01_mobile.jp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71" y="3140969"/>
            <a:ext cx="303657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/>
          <p:cNvSpPr txBox="1"/>
          <p:nvPr/>
        </p:nvSpPr>
        <p:spPr>
          <a:xfrm>
            <a:off x="6885105" y="3140969"/>
            <a:ext cx="1734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Students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 </a:t>
            </a:r>
            <a:r>
              <a:rPr lang="hu-HU" dirty="0" err="1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how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 </a:t>
            </a:r>
            <a:r>
              <a:rPr lang="hu-HU" dirty="0" err="1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we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 </a:t>
            </a:r>
            <a:r>
              <a:rPr lang="hu-HU" dirty="0" err="1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see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 </a:t>
            </a:r>
            <a:r>
              <a:rPr lang="hu-HU" dirty="0" err="1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them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5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21st </a:t>
            </a:r>
            <a:r>
              <a:rPr lang="hu-HU" dirty="0" err="1" smtClean="0"/>
              <a:t>century</a:t>
            </a:r>
            <a:r>
              <a:rPr lang="hu-HU" dirty="0" smtClean="0"/>
              <a:t> </a:t>
            </a:r>
            <a:r>
              <a:rPr lang="hu-HU" dirty="0" err="1" smtClean="0"/>
              <a:t>pedagogy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3826768" cy="4032447"/>
          </a:xfrm>
        </p:spPr>
        <p:txBody>
          <a:bodyPr>
            <a:normAutofit/>
          </a:bodyPr>
          <a:lstStyle/>
          <a:p>
            <a:r>
              <a:rPr lang="en-US" dirty="0"/>
              <a:t>Passive and active learning</a:t>
            </a:r>
            <a:br>
              <a:rPr lang="en-US" dirty="0"/>
            </a:br>
            <a:r>
              <a:rPr lang="en-US" dirty="0"/>
              <a:t>Problem and research-based learning</a:t>
            </a:r>
            <a:br>
              <a:rPr lang="en-US" dirty="0"/>
            </a:br>
            <a:r>
              <a:rPr lang="hu-HU" dirty="0"/>
              <a:t>P</a:t>
            </a:r>
            <a:r>
              <a:rPr lang="en-US" dirty="0" err="1" smtClean="0"/>
              <a:t>ersonalized</a:t>
            </a:r>
            <a:r>
              <a:rPr lang="en-US" dirty="0" smtClean="0"/>
              <a:t> </a:t>
            </a:r>
            <a:r>
              <a:rPr lang="en-US" dirty="0"/>
              <a:t>education to the forefront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5" name="Kép 4" descr="C:\Users\Ildiko\Desktop\21. száza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3"/>
            <a:ext cx="4176464" cy="4005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34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Reversed</a:t>
            </a:r>
            <a:r>
              <a:rPr lang="hu-HU" dirty="0" smtClean="0"/>
              <a:t> </a:t>
            </a:r>
            <a:r>
              <a:rPr lang="hu-HU" dirty="0" err="1" smtClean="0"/>
              <a:t>classroom</a:t>
            </a:r>
            <a:r>
              <a:rPr lang="hu-HU" dirty="0" smtClean="0"/>
              <a:t> </a:t>
            </a:r>
            <a:r>
              <a:rPr lang="hu-HU" dirty="0" err="1" smtClean="0"/>
              <a:t>method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3610744" cy="3960439"/>
          </a:xfrm>
        </p:spPr>
        <p:txBody>
          <a:bodyPr>
            <a:normAutofit fontScale="92500"/>
          </a:bodyPr>
          <a:lstStyle/>
          <a:p>
            <a:r>
              <a:rPr lang="en-US" dirty="0"/>
              <a:t>Short presentation, main </a:t>
            </a:r>
            <a:r>
              <a:rPr lang="en-US" dirty="0" smtClean="0"/>
              <a:t>features</a:t>
            </a:r>
            <a:endParaRPr lang="hu-HU" dirty="0"/>
          </a:p>
          <a:p>
            <a:r>
              <a:rPr lang="en-US" dirty="0" smtClean="0"/>
              <a:t>Advantages </a:t>
            </a:r>
            <a:r>
              <a:rPr lang="en-US" dirty="0"/>
              <a:t>and difficulties of the </a:t>
            </a:r>
            <a:r>
              <a:rPr lang="en-US" dirty="0" smtClean="0"/>
              <a:t>method</a:t>
            </a:r>
            <a:endParaRPr lang="hu-HU" dirty="0" smtClean="0"/>
          </a:p>
          <a:p>
            <a:r>
              <a:rPr lang="en-US" dirty="0" smtClean="0"/>
              <a:t>Applying </a:t>
            </a:r>
            <a:r>
              <a:rPr lang="en-US" dirty="0"/>
              <a:t>the method in </a:t>
            </a:r>
            <a:r>
              <a:rPr lang="en-US" dirty="0" smtClean="0"/>
              <a:t>practice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1026" name="Picture 2" descr="lessusmorethe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7910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0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84015"/>
          </a:xfrm>
        </p:spPr>
        <p:txBody>
          <a:bodyPr>
            <a:normAutofit/>
          </a:bodyPr>
          <a:lstStyle/>
          <a:p>
            <a:r>
              <a:rPr lang="en-US" dirty="0"/>
              <a:t>Technical solutions, possibilities in the teaching process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3826768" cy="41373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Develop</a:t>
            </a:r>
            <a:r>
              <a:rPr lang="hu-HU" dirty="0" smtClean="0"/>
              <a:t>ing</a:t>
            </a:r>
            <a:r>
              <a:rPr lang="en-US" dirty="0" smtClean="0"/>
              <a:t> </a:t>
            </a:r>
            <a:r>
              <a:rPr lang="en-US" dirty="0"/>
              <a:t>your own curriculum</a:t>
            </a:r>
            <a:br>
              <a:rPr lang="en-US" dirty="0"/>
            </a:br>
            <a:r>
              <a:rPr lang="en-US" dirty="0"/>
              <a:t>     (video tools)</a:t>
            </a:r>
            <a:br>
              <a:rPr lang="en-US" dirty="0"/>
            </a:br>
            <a:endParaRPr lang="hu-HU" dirty="0" smtClean="0"/>
          </a:p>
          <a:p>
            <a:r>
              <a:rPr lang="en-US" dirty="0" smtClean="0"/>
              <a:t>Online </a:t>
            </a:r>
            <a:r>
              <a:rPr lang="en-US" dirty="0"/>
              <a:t>learning repositories</a:t>
            </a:r>
            <a:br>
              <a:rPr lang="en-US" dirty="0"/>
            </a:br>
            <a:endParaRPr lang="hu-HU" dirty="0" smtClean="0"/>
          </a:p>
          <a:p>
            <a:r>
              <a:rPr lang="en-US" dirty="0" smtClean="0"/>
              <a:t>Other </a:t>
            </a:r>
            <a:r>
              <a:rPr lang="en-US" dirty="0"/>
              <a:t>useful tools (cooperative tools, task makers, etc.)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5" name="Kép 4" descr="C:\Users\Ildiko\Desktop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62" y="1904290"/>
            <a:ext cx="3918786" cy="21727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>
            <a:hlinkClick r:id="rId3"/>
          </p:cNvPr>
          <p:cNvSpPr txBox="1"/>
          <p:nvPr/>
        </p:nvSpPr>
        <p:spPr>
          <a:xfrm>
            <a:off x="4788024" y="58268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hlinkClick r:id="rId3"/>
              </a:rPr>
              <a:t>Merlot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11" y="4293096"/>
            <a:ext cx="4021846" cy="153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96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Assisting in the practical implementation of methods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 smtClean="0"/>
              <a:t>Tasks</a:t>
            </a:r>
            <a:endParaRPr lang="hu-HU" dirty="0" smtClean="0"/>
          </a:p>
          <a:p>
            <a:r>
              <a:rPr lang="en-US" dirty="0" smtClean="0"/>
              <a:t>Samples</a:t>
            </a:r>
            <a:endParaRPr lang="hu-HU" dirty="0" smtClean="0"/>
          </a:p>
          <a:p>
            <a:r>
              <a:rPr lang="en-US" dirty="0" smtClean="0"/>
              <a:t>case history</a:t>
            </a:r>
            <a:r>
              <a:rPr lang="hu-HU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help you complete the module closing task.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6440604"/>
      </p:ext>
    </p:extLst>
  </p:cSld>
  <p:clrMapOvr>
    <a:masterClrMapping/>
  </p:clrMapOvr>
</p:sld>
</file>

<file path=ppt/theme/theme1.xml><?xml version="1.0" encoding="utf-8"?>
<a:theme xmlns:a="http://schemas.openxmlformats.org/drawingml/2006/main" name="Szamalk-Szalezi_2013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Szamalk-Szalezi_201308</Template>
  <TotalTime>1327</TotalTime>
  <Words>209</Words>
  <Application>Microsoft Office PowerPoint</Application>
  <PresentationFormat>Diavetítés a képernyőre (4:3 oldalarány)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Szamalk-Szalezi_201308</vt:lpstr>
      <vt:lpstr>  Module 1. Innovative learning organising    </vt:lpstr>
      <vt:lpstr>Aim of the module</vt:lpstr>
      <vt:lpstr>At the end of the module participants will</vt:lpstr>
      <vt:lpstr>Learners’ manual</vt:lpstr>
      <vt:lpstr>Introduction</vt:lpstr>
      <vt:lpstr>21st century pedagogy</vt:lpstr>
      <vt:lpstr>Reversed classroom method</vt:lpstr>
      <vt:lpstr>Technical solutions, possibilities in the teaching process</vt:lpstr>
      <vt:lpstr>Assisting in the practical implementation of methods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e.learning bemutató</dc:title>
  <dc:creator>poloskeine</dc:creator>
  <cp:lastModifiedBy>Gabi</cp:lastModifiedBy>
  <cp:revision>129</cp:revision>
  <dcterms:created xsi:type="dcterms:W3CDTF">2010-09-01T08:31:29Z</dcterms:created>
  <dcterms:modified xsi:type="dcterms:W3CDTF">2019-05-21T17:52:38Z</dcterms:modified>
</cp:coreProperties>
</file>