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25" r:id="rId4"/>
    <p:sldId id="268" r:id="rId5"/>
    <p:sldId id="301" r:id="rId6"/>
    <p:sldId id="305" r:id="rId7"/>
    <p:sldId id="309" r:id="rId8"/>
    <p:sldId id="311" r:id="rId9"/>
    <p:sldId id="313" r:id="rId10"/>
    <p:sldId id="314" r:id="rId11"/>
    <p:sldId id="315" r:id="rId12"/>
    <p:sldId id="318" r:id="rId13"/>
    <p:sldId id="323" r:id="rId14"/>
    <p:sldId id="32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CE"/>
    <a:srgbClr val="7F7F7F"/>
    <a:srgbClr val="E77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5042" autoAdjust="0"/>
  </p:normalViewPr>
  <p:slideViewPr>
    <p:cSldViewPr snapToGrid="0" snapToObjects="1">
      <p:cViewPr varScale="1">
        <p:scale>
          <a:sx n="96" d="100"/>
          <a:sy n="96" d="100"/>
        </p:scale>
        <p:origin x="9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E064-9FF5-434D-AD1F-5B37471B2110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59BC-474D-6C4E-A05D-35583C95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AEB9-46C6-3C41-8921-EDEC9FF4199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3922-3AEE-E142-B11A-FF2E209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nem készítjük elő, később több a váratlan helyzet</a:t>
            </a:r>
          </a:p>
          <a:p>
            <a:r>
              <a:rPr lang="hu-HU" dirty="0"/>
              <a:t>Ne olyan témát válasszunk amit nem ismerünk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Aki hirdet, eleve érdekelt lehet az együttműködésben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nem készítjük elő, később több a váratlan helyzet</a:t>
            </a:r>
          </a:p>
          <a:p>
            <a:r>
              <a:rPr lang="hu-HU" dirty="0"/>
              <a:t>Ne olyan témát válasszunk amit nem ismerünk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30 óra összesen</a:t>
            </a:r>
          </a:p>
          <a:p>
            <a:r>
              <a:rPr lang="hu-HU" dirty="0"/>
              <a:t>Lehet offline, online vagy </a:t>
            </a:r>
            <a:r>
              <a:rPr lang="hu-HU" dirty="0" err="1"/>
              <a:t>blended</a:t>
            </a:r>
            <a:r>
              <a:rPr lang="hu-HU" dirty="0"/>
              <a:t> – főleg a jelenlegi vírushelyzet miatt változhat a terv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Ld. egyetemi kurzusok (30-40 óra)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Ld. egyetemi kurzusok (30-40 óra)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Ld. egyetemi kurzusok (30-40 óra)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6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5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890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316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76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819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70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65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09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07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25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37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12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412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55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56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55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6CE8-39DE-2348-A714-87A84683A899}" type="datetime1">
              <a:rPr lang="hu-HU" smtClean="0"/>
              <a:t>2021. 02. 18.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itstudy.hu/digitalis-eszkozo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tudy.hu/tanfolyamok/pedagogus-tovabbkepzes/reacti-ve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ac-its.com/en/jac-found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331" y="3389399"/>
            <a:ext cx="8757606" cy="2799447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6700" b="1" dirty="0"/>
            </a:br>
            <a:br>
              <a:rPr lang="hu-HU" sz="6700" b="1" dirty="0"/>
            </a:br>
            <a:br>
              <a:rPr lang="hu-HU" sz="6700" b="1" dirty="0"/>
            </a:br>
            <a:br>
              <a:rPr lang="hu-HU" sz="6700" b="1" dirty="0"/>
            </a:br>
            <a:r>
              <a:rPr lang="hu-HU" sz="4400" b="1" dirty="0" err="1">
                <a:solidFill>
                  <a:srgbClr val="2F94CE"/>
                </a:solidFill>
              </a:rPr>
              <a:t>Reacti</a:t>
            </a:r>
            <a:r>
              <a:rPr lang="hu-HU" sz="4400" b="1" dirty="0">
                <a:solidFill>
                  <a:srgbClr val="2F94CE"/>
                </a:solidFill>
              </a:rPr>
              <a:t>-VET módszertan</a:t>
            </a:r>
            <a:br>
              <a:rPr lang="hu-HU" sz="4400" b="1" dirty="0">
                <a:solidFill>
                  <a:srgbClr val="2F94CE"/>
                </a:solidFill>
              </a:rPr>
            </a:br>
            <a:r>
              <a:rPr lang="hu-HU" sz="3100" b="1" dirty="0">
                <a:solidFill>
                  <a:srgbClr val="7F7F7F"/>
                </a:solidFill>
              </a:rPr>
              <a:t>Diák „ráképző” kurzusok a napi szakképzési gyakorlatban</a:t>
            </a:r>
            <a:br>
              <a:rPr lang="hu-HU" sz="4400" b="1" dirty="0">
                <a:solidFill>
                  <a:srgbClr val="2F94CE"/>
                </a:solidFill>
              </a:rPr>
            </a:br>
            <a:br>
              <a:rPr lang="hu-HU" b="1" dirty="0"/>
            </a:b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</a:t>
            </a:fld>
            <a:endParaRPr lang="en-US"/>
          </a:p>
        </p:txBody>
      </p:sp>
      <p:pic>
        <p:nvPicPr>
          <p:cNvPr id="9" name="itstudy-uj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71331" y="5872064"/>
            <a:ext cx="1566022" cy="7883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églalap 3"/>
          <p:cNvSpPr/>
          <p:nvPr/>
        </p:nvSpPr>
        <p:spPr>
          <a:xfrm>
            <a:off x="4433102" y="1396612"/>
            <a:ext cx="5015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Teachers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Reactive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Responsive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Vocational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Education</a:t>
            </a:r>
          </a:p>
        </p:txBody>
      </p:sp>
      <p:sp>
        <p:nvSpPr>
          <p:cNvPr id="6" name="Téglalap 5"/>
          <p:cNvSpPr/>
          <p:nvPr/>
        </p:nvSpPr>
        <p:spPr>
          <a:xfrm>
            <a:off x="4433102" y="1677685"/>
            <a:ext cx="3031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Erasmus+ 2018-1-HU01-KA202-047816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71" y="6041364"/>
            <a:ext cx="2258779" cy="64520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055E1BC-B727-4045-B960-2677B5C8C8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52" y="611226"/>
            <a:ext cx="3023235" cy="7391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C6C1E3-6E0C-4715-A898-157D6524F07A}"/>
              </a:ext>
            </a:extLst>
          </p:cNvPr>
          <p:cNvSpPr txBox="1">
            <a:spLocks/>
          </p:cNvSpPr>
          <p:nvPr/>
        </p:nvSpPr>
        <p:spPr>
          <a:xfrm>
            <a:off x="365255" y="6041942"/>
            <a:ext cx="7766936" cy="816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hu-HU" b="1" dirty="0"/>
            </a:b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2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u="sng" dirty="0">
                <a:solidFill>
                  <a:srgbClr val="2F94CE"/>
                </a:solidFill>
              </a:rPr>
              <a:t>4. A tartalom kialakítása</a:t>
            </a:r>
            <a:endParaRPr lang="en-US" sz="4000" b="1" u="sng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019301"/>
            <a:ext cx="10087121" cy="449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60% OER (keresőmotorok, adatbázisok)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Digitális eszközök – saját tartalom készítés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Online platform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Cég, diákok is részt vesznek!</a:t>
            </a:r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CFEEA0A-D6E8-4AA8-A153-DEC35CC44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52" y="2197885"/>
            <a:ext cx="2115650" cy="553916"/>
          </a:xfrm>
          <a:prstGeom prst="rect">
            <a:avLst/>
          </a:prstGeom>
        </p:spPr>
      </p:pic>
      <p:sp>
        <p:nvSpPr>
          <p:cNvPr id="9" name="Gondolatbuborék: felhő 8">
            <a:extLst>
              <a:ext uri="{FF2B5EF4-FFF2-40B4-BE49-F238E27FC236}">
                <a16:creationId xmlns:a16="http://schemas.microsoft.com/office/drawing/2014/main" id="{3E1F4884-63C2-41A2-8272-B922C7DDB8BB}"/>
              </a:ext>
            </a:extLst>
          </p:cNvPr>
          <p:cNvSpPr/>
          <p:nvPr/>
        </p:nvSpPr>
        <p:spPr>
          <a:xfrm>
            <a:off x="9069639" y="337378"/>
            <a:ext cx="3011557" cy="186524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Honnan lesznek tananyagok?</a:t>
            </a:r>
          </a:p>
        </p:txBody>
      </p:sp>
      <p:pic>
        <p:nvPicPr>
          <p:cNvPr id="11" name="Kép 10">
            <a:hlinkClick r:id="rId4"/>
            <a:extLst>
              <a:ext uri="{FF2B5EF4-FFF2-40B4-BE49-F238E27FC236}">
                <a16:creationId xmlns:a16="http://schemas.microsoft.com/office/drawing/2014/main" id="{6C9CF4B2-5979-4D3C-8192-A1CF1C0F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039" y="3612323"/>
            <a:ext cx="5083247" cy="30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5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u="sng" dirty="0">
                <a:solidFill>
                  <a:srgbClr val="2F94CE"/>
                </a:solidFill>
              </a:rPr>
              <a:t>5. Lebonyolítás, záró értékelés</a:t>
            </a:r>
            <a:endParaRPr lang="en-US" sz="4000" b="1" u="sng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914159"/>
            <a:ext cx="10087121" cy="44923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Kb. 30 órás tanfolyam, 2-3 hónap alatt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LEHET időközben változtatni!! Rugalmasság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Tanulók a projekt feladat eredményét prezentálják a cégnek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A cég értékeli a kiadott projektfeladat megoldását 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Diákok önértékelése újra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Tanárok is értékelnek</a:t>
            </a:r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11</a:t>
            </a:fld>
            <a:endParaRPr lang="en-US"/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EA03A920-2ACE-4A7C-9F6C-48127AD0FFB8}"/>
              </a:ext>
            </a:extLst>
          </p:cNvPr>
          <p:cNvSpPr/>
          <p:nvPr/>
        </p:nvSpPr>
        <p:spPr>
          <a:xfrm>
            <a:off x="8368749" y="381829"/>
            <a:ext cx="3667538" cy="238124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Sikerült a hiányt felszámolni?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55B20A0-33E0-4901-B9C0-40F2DFE1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26" y="4701254"/>
            <a:ext cx="2557849" cy="17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EB7D22-422A-421B-860F-518DE397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2F94CE"/>
                </a:solidFill>
              </a:rPr>
              <a:t>A folyamat lépései tehát:</a:t>
            </a: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2B9A152-3ADB-4455-93BE-DE7DF487C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96" y="1583866"/>
            <a:ext cx="7835370" cy="4664534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59DBA1-648D-4BBF-8192-36D3C7AA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471ED-EDB8-4A60-AC90-4DB51A07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02162" cy="1320800"/>
          </a:xfrm>
        </p:spPr>
        <p:txBody>
          <a:bodyPr/>
          <a:lstStyle/>
          <a:p>
            <a:r>
              <a:rPr lang="hu-HU" b="1" dirty="0">
                <a:solidFill>
                  <a:srgbClr val="2F94CE"/>
                </a:solidFill>
              </a:rPr>
              <a:t>Hol lesz ez a módszertan hozzáférhető?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673939-98AD-4F77-B324-D9D470E1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00178DF-54F3-48F3-9769-E5A28E7A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89" y="2362187"/>
            <a:ext cx="111024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rgbClr val="2BB8C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hu-HU" altLang="hu-HU" sz="1100" b="1" i="0" u="none" strike="noStrike" cap="none" normalizeH="0" baseline="0" dirty="0">
              <a:ln>
                <a:noFill/>
              </a:ln>
              <a:solidFill>
                <a:srgbClr val="2BB8C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hu-HU" altLang="hu-HU" sz="1100" b="1" i="0" u="none" strike="noStrike" cap="none" normalizeH="0" baseline="0" dirty="0">
              <a:ln>
                <a:noFill/>
              </a:ln>
              <a:solidFill>
                <a:srgbClr val="2BB8C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C65AC8-5337-4D31-B9C2-51B42F44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48" y="3045118"/>
            <a:ext cx="2569997" cy="171065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56BFF0-32AB-4FE8-B6BD-1ADDAC65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480"/>
            <a:ext cx="10087121" cy="449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/>
              <a:t>Ingyenes, letölthető e-könyvek formájában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3000" dirty="0"/>
              <a:t>Tanári kurzus anyaga (elmélet)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rgbClr val="1F263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21. századi iskola kapcsolati hálója </a:t>
            </a: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Aktív tanulás digitális eszközökkel</a:t>
            </a: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Ingyenes digitális eszközök, tananyagforrások</a:t>
            </a: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Virtuális osztályterem</a:t>
            </a: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260475" algn="l"/>
              </a:tabLst>
            </a:pPr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Projektek tervezése és megvalósítása digitális eszközökkel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260475" algn="l"/>
              </a:tabLst>
            </a:pP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/>
              <a:t>Módszertan (gyakorlat)</a:t>
            </a:r>
          </a:p>
          <a:p>
            <a:pPr lvl="1"/>
            <a:r>
              <a:rPr lang="hu-HU" sz="2600" dirty="0"/>
              <a:t>A folyamat leírása (olasz partner </a:t>
            </a:r>
          </a:p>
          <a:p>
            <a:pPr lvl="1"/>
            <a:r>
              <a:rPr lang="hu-HU" sz="2600" dirty="0"/>
              <a:t>Hasznos tippek, ötletek</a:t>
            </a:r>
          </a:p>
          <a:p>
            <a:pPr lvl="1"/>
            <a:r>
              <a:rPr lang="hu-HU" sz="2600" dirty="0"/>
              <a:t>Sablonok </a:t>
            </a:r>
          </a:p>
          <a:p>
            <a:pPr lvl="1"/>
            <a:r>
              <a:rPr lang="hu-HU" sz="2600" dirty="0"/>
              <a:t>Beszámoló a kísérletekről</a:t>
            </a:r>
          </a:p>
          <a:p>
            <a:pPr>
              <a:lnSpc>
                <a:spcPct val="150000"/>
              </a:lnSpc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5890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471ED-EDB8-4A60-AC90-4DB51A07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2F94CE"/>
                </a:solidFill>
              </a:rPr>
              <a:t>Akkreditált kurzus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673939-98AD-4F77-B324-D9D470E1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00178DF-54F3-48F3-9769-E5A28E7A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89" y="2362187"/>
            <a:ext cx="111024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rgbClr val="2BB8C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hu-HU" altLang="hu-HU" sz="1100" b="1" i="0" u="none" strike="noStrike" cap="none" normalizeH="0" baseline="0" dirty="0">
              <a:ln>
                <a:noFill/>
              </a:ln>
              <a:solidFill>
                <a:srgbClr val="2BB8C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hu-HU" altLang="hu-HU" sz="1100" b="1" i="0" u="none" strike="noStrike" cap="none" normalizeH="0" baseline="0" dirty="0">
              <a:ln>
                <a:noFill/>
              </a:ln>
              <a:solidFill>
                <a:srgbClr val="2BB8C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lang="hu-HU" altLang="hu-HU" sz="1100" b="1" dirty="0">
              <a:solidFill>
                <a:srgbClr val="2BB8C7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5DAA88-CE38-420C-8188-2F84D6EFA324}"/>
              </a:ext>
            </a:extLst>
          </p:cNvPr>
          <p:cNvSpPr txBox="1"/>
          <p:nvPr/>
        </p:nvSpPr>
        <p:spPr>
          <a:xfrm>
            <a:off x="677333" y="1331874"/>
            <a:ext cx="8919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kurzus elvégzését követően a résztvevők képesek lesznek arra, hogy olyan - legfeljebb 30 tanórás, részben online - „ráképző” minikurzust fejlesszenek és kivitelezzenek, amely a munkaerőpiac által jelzett tudáshiány, készséghiány pótlását célozza, korszerű pedagógiai módszerekkel és a digitális technológiákban rejlő lehetőségek kiaknázásával.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dirty="0">
              <a:solidFill>
                <a:srgbClr val="1F26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0BB35FA-9FE4-4385-B246-E9E0CDFA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612948"/>
            <a:ext cx="3921006" cy="176761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4470D86C-4191-42FC-B4C4-10C04DC2798E}"/>
              </a:ext>
            </a:extLst>
          </p:cNvPr>
          <p:cNvSpPr txBox="1"/>
          <p:nvPr/>
        </p:nvSpPr>
        <p:spPr>
          <a:xfrm>
            <a:off x="4598338" y="2916185"/>
            <a:ext cx="64028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"/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Szemléletváltás, gyakorlatban alkalmazható módszerek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"/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Nyitás a cégek és más külső érdekeltek felé, a szakmai kapcsolati háló bővítése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"/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Projektszemlélet az iskolában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"/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pedagógiai célú digitális eszköztár bővítése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F0CAC7D-034A-4802-89DC-E04D0AC13358}"/>
              </a:ext>
            </a:extLst>
          </p:cNvPr>
          <p:cNvSpPr txBox="1"/>
          <p:nvPr/>
        </p:nvSpPr>
        <p:spPr>
          <a:xfrm>
            <a:off x="677332" y="4905465"/>
            <a:ext cx="9013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800" dirty="0"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Jelentkezés, bővebb információ: </a:t>
            </a:r>
            <a:r>
              <a:rPr lang="hu-HU" sz="1800" u="sng" dirty="0">
                <a:solidFill>
                  <a:srgbClr val="1F26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https://www.itstudy.hu/tanfolyamok/pedagogus-tovabbkepzes/reacti-vet</a:t>
            </a:r>
            <a:endParaRPr lang="hu-HU" sz="1800" dirty="0">
              <a:solidFill>
                <a:srgbClr val="1F26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Kép 5">
            <a:extLst>
              <a:ext uri="{FF2B5EF4-FFF2-40B4-BE49-F238E27FC236}">
                <a16:creationId xmlns:a16="http://schemas.microsoft.com/office/drawing/2014/main" id="{44EFF332-FA4F-453A-AB74-089AF831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605210"/>
            <a:ext cx="61150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4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FCFD96-2305-4006-BAC3-DBD06682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2F94CE"/>
                </a:solidFill>
              </a:rPr>
              <a:t>Kérdések / válaszok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BFBD276-A5B3-4CA7-A204-4F5131AD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15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979EB1B-4981-4884-BFB1-72BB6263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7" y="1795038"/>
            <a:ext cx="5348068" cy="3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CAA2DA-5326-4138-8297-E7FB3984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2F94CE"/>
                </a:solidFill>
              </a:rPr>
              <a:t>Hogy a projekt eredményekből napi gyakorlat legyen…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B7A02C-2402-4796-9868-B5692DF7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64" y="2343151"/>
            <a:ext cx="10172713" cy="3880773"/>
          </a:xfrm>
        </p:spPr>
        <p:txBody>
          <a:bodyPr>
            <a:noAutofit/>
          </a:bodyPr>
          <a:lstStyle/>
          <a:p>
            <a:r>
              <a:rPr lang="hu-HU" sz="2800" dirty="0"/>
              <a:t>Széles körben alkalmazható módszertan</a:t>
            </a:r>
          </a:p>
          <a:p>
            <a:endParaRPr lang="hu-HU" sz="2800" dirty="0"/>
          </a:p>
          <a:p>
            <a:r>
              <a:rPr lang="hu-HU" sz="2800" dirty="0"/>
              <a:t>Alapja:</a:t>
            </a:r>
          </a:p>
          <a:p>
            <a:pPr lvl="1"/>
            <a:r>
              <a:rPr lang="hu-HU" sz="1400" dirty="0">
                <a:hlinkClick r:id="rId2"/>
              </a:rPr>
              <a:t>https://jac-its.com/en/jac-foundation</a:t>
            </a:r>
            <a:endParaRPr lang="hu-HU" sz="2600" dirty="0"/>
          </a:p>
          <a:p>
            <a:pPr lvl="1"/>
            <a:r>
              <a:rPr lang="hu-HU" sz="2600" dirty="0"/>
              <a:t>Kísérlet tapasztalatai </a:t>
            </a:r>
          </a:p>
          <a:p>
            <a:pPr lvl="1"/>
            <a:endParaRPr lang="hu-HU" sz="2600" dirty="0"/>
          </a:p>
          <a:p>
            <a:r>
              <a:rPr lang="hu-HU" sz="2800" dirty="0"/>
              <a:t>Cél: belső erőforrásokból megvalósítható helyi fejlesztések, „elmozdulás” támogatása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023B55-2A7B-4179-8FD4-6144F0E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2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67BF692-3ABC-483C-8D01-18B71B61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21" y="3548270"/>
            <a:ext cx="7744483" cy="16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9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E9F9575-B09B-4639-B4FB-B18C60BEB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428502"/>
            <a:ext cx="8396563" cy="4723067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CA0A6D-C113-461F-94E4-D699671D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3</a:t>
            </a:fld>
            <a:endParaRPr lang="en-US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C640C1FE-8988-4A55-B72A-9E796DCE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2F94CE"/>
                </a:solidFill>
              </a:rPr>
              <a:t>Az eredeti elképzelés</a:t>
            </a:r>
          </a:p>
        </p:txBody>
      </p:sp>
    </p:spTree>
    <p:extLst>
      <p:ext uri="{BB962C8B-B14F-4D97-AF65-F5344CB8AC3E}">
        <p14:creationId xmlns:p14="http://schemas.microsoft.com/office/powerpoint/2010/main" val="364533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dirty="0">
                <a:solidFill>
                  <a:srgbClr val="2F94CE"/>
                </a:solidFill>
              </a:rPr>
              <a:t>A folyamat 5 fő lépése</a:t>
            </a:r>
            <a:endParaRPr lang="en-US" sz="4000" b="1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843089"/>
            <a:ext cx="10087121" cy="449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Kapcsolat kialakítása munkáltatókkal (készséghiány azonosítása, projekt feladat kiadása)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Tanulói készségek előzetes értékelése (tanárok, diákok)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Tanfolyam megtervezése (30 óra)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Tartalom fejlesztés (60% OER)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Lebonyolítás és záró értékelés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9683851-6B08-4EF3-BFB5-BA5DE144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39" y="301829"/>
            <a:ext cx="2475779" cy="16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u="sng" dirty="0">
                <a:solidFill>
                  <a:srgbClr val="2F94CE"/>
                </a:solidFill>
              </a:rPr>
              <a:t>1. Kapcsolat kialakítása cégekkel</a:t>
            </a:r>
            <a:endParaRPr lang="en-US" sz="4000" b="1" u="sng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26" y="1452770"/>
            <a:ext cx="10087121" cy="44923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Szektor, szakterület választás, ami összefügg a </a:t>
            </a:r>
            <a:r>
              <a:rPr lang="hu-HU" sz="2800" dirty="0" err="1"/>
              <a:t>tanítottakkal</a:t>
            </a: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/>
              <a:t>Alapos előkészítő munka, a cégek helyes kiválasztása (helyi, „ismerős”, aktív, környezetbarát, stb.) 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Saját kapcsolatok, helyi kamarák, kutatás az interneten, közösségi média (</a:t>
            </a:r>
            <a:r>
              <a:rPr lang="hu-HU" sz="2800" dirty="0" err="1"/>
              <a:t>LinkedIn</a:t>
            </a:r>
            <a:r>
              <a:rPr lang="hu-HU" sz="2800" dirty="0"/>
              <a:t> - Ki keres gyakornokot, ki hirdet állásokat) &gt;&gt; szűkített lista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Megfelelő „kontakt”, személyre szabott kommunikáció, érdeklődés a cég iránt, alku (kölcsönös előnyök)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Dedikált kapcsolattartó kijelölése (iskolai részről)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Többféle kommunikáció (e-mail, telefon, látogatás)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Folyamatos kapcsolattartás</a:t>
            </a:r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5</a:t>
            </a:fld>
            <a:endParaRPr lang="en-US"/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0D83C023-D3DB-4132-A155-5FE9114AE720}"/>
              </a:ext>
            </a:extLst>
          </p:cNvPr>
          <p:cNvSpPr/>
          <p:nvPr/>
        </p:nvSpPr>
        <p:spPr>
          <a:xfrm>
            <a:off x="9047561" y="381829"/>
            <a:ext cx="3011557" cy="186524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Milyen céget keressek és hogyan?</a:t>
            </a:r>
          </a:p>
        </p:txBody>
      </p:sp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A3B2E036-811B-4DDB-9DB8-9A833353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830" y="4345029"/>
            <a:ext cx="985795" cy="14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dirty="0">
                <a:solidFill>
                  <a:srgbClr val="2F94CE"/>
                </a:solidFill>
              </a:rPr>
              <a:t>Készséghiány azonosítása, projekt feladat </a:t>
            </a:r>
            <a:endParaRPr lang="en-US" sz="4000" b="1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019301"/>
            <a:ext cx="10087121" cy="44923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Interjú, fókuszcsoport, kérdőíves felmérés (a cégnél) </a:t>
            </a:r>
          </a:p>
          <a:p>
            <a:pPr lvl="1">
              <a:lnSpc>
                <a:spcPct val="150000"/>
              </a:lnSpc>
            </a:pPr>
            <a:r>
              <a:rPr lang="hu-HU" sz="2600" dirty="0"/>
              <a:t>Milyen hiányokat észlel felvételkor</a:t>
            </a:r>
          </a:p>
          <a:p>
            <a:pPr lvl="1">
              <a:lnSpc>
                <a:spcPct val="150000"/>
              </a:lnSpc>
            </a:pPr>
            <a:r>
              <a:rPr lang="hu-HU" sz="2600" dirty="0"/>
              <a:t>Új szakmai elvárások</a:t>
            </a:r>
          </a:p>
          <a:p>
            <a:pPr lvl="1">
              <a:lnSpc>
                <a:spcPct val="150000"/>
              </a:lnSpc>
            </a:pPr>
            <a:r>
              <a:rPr lang="hu-HU" sz="2600" dirty="0"/>
              <a:t>Új részlegek</a:t>
            </a:r>
          </a:p>
          <a:p>
            <a:pPr lvl="1">
              <a:lnSpc>
                <a:spcPct val="150000"/>
              </a:lnSpc>
            </a:pPr>
            <a:r>
              <a:rPr lang="hu-HU" sz="2600" dirty="0"/>
              <a:t>Jelenlegi alkalmazottak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Projekt feladat megfogalmazása (a cég által)</a:t>
            </a:r>
          </a:p>
          <a:p>
            <a:pPr lvl="1">
              <a:lnSpc>
                <a:spcPct val="150000"/>
              </a:lnSpc>
            </a:pPr>
            <a:r>
              <a:rPr lang="hu-HU" sz="2200" dirty="0"/>
              <a:t>Milyen ismeretek, készségek szükségesek a megoldáshoz</a:t>
            </a:r>
          </a:p>
          <a:p>
            <a:pPr lvl="1">
              <a:lnSpc>
                <a:spcPct val="150000"/>
              </a:lnSpc>
            </a:pPr>
            <a:r>
              <a:rPr lang="hu-HU" sz="2200" dirty="0"/>
              <a:t>Gyakorlati megvalósítást igénylő, valós megoldandó probléma</a:t>
            </a:r>
          </a:p>
          <a:p>
            <a:pPr lvl="1">
              <a:lnSpc>
                <a:spcPct val="150000"/>
              </a:lnSpc>
            </a:pPr>
            <a:r>
              <a:rPr lang="hu-HU" sz="2200" dirty="0"/>
              <a:t>Értékelési kritériumok</a:t>
            </a:r>
          </a:p>
          <a:p>
            <a:pPr lvl="1">
              <a:lnSpc>
                <a:spcPct val="150000"/>
              </a:lnSpc>
            </a:pPr>
            <a:endParaRPr lang="hu-HU" sz="2600" dirty="0"/>
          </a:p>
          <a:p>
            <a:pPr marL="457200" lvl="1" indent="0">
              <a:lnSpc>
                <a:spcPct val="150000"/>
              </a:lnSpc>
              <a:buNone/>
            </a:pPr>
            <a:endParaRPr lang="hu-HU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u="sng" dirty="0">
                <a:solidFill>
                  <a:srgbClr val="2F94CE"/>
                </a:solidFill>
              </a:rPr>
              <a:t>2. Tanulói készségek </a:t>
            </a:r>
            <a:r>
              <a:rPr lang="hu-HU" sz="4000" b="1" i="1" u="sng" dirty="0">
                <a:solidFill>
                  <a:srgbClr val="2F94CE"/>
                </a:solidFill>
              </a:rPr>
              <a:t>előzetes</a:t>
            </a:r>
            <a:r>
              <a:rPr lang="hu-HU" sz="4000" b="1" u="sng" dirty="0">
                <a:solidFill>
                  <a:srgbClr val="2F94CE"/>
                </a:solidFill>
              </a:rPr>
              <a:t> értékelése</a:t>
            </a:r>
            <a:endParaRPr lang="en-US" sz="4000" b="1" u="sng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019301"/>
            <a:ext cx="10087121" cy="449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Cél: a kurzus minél jobb megtervezése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Önértékelés (diákok), tanári értékelés (egyezés?)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Szakmai ÉS „</a:t>
            </a:r>
            <a:r>
              <a:rPr lang="hu-HU" sz="2800" dirty="0" err="1"/>
              <a:t>soft</a:t>
            </a:r>
            <a:r>
              <a:rPr lang="hu-HU" sz="2800" dirty="0"/>
              <a:t>” készségek is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Végén megismételni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Őszinte válaszok</a:t>
            </a:r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7</a:t>
            </a:fld>
            <a:endParaRPr lang="en-US"/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966A1CE5-07BC-4B07-BC47-0CAAEC77124B}"/>
              </a:ext>
            </a:extLst>
          </p:cNvPr>
          <p:cNvSpPr/>
          <p:nvPr/>
        </p:nvSpPr>
        <p:spPr>
          <a:xfrm>
            <a:off x="8875651" y="451513"/>
            <a:ext cx="3011557" cy="186524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Milyen ismeretek, készségek hiányoznak?</a:t>
            </a:r>
          </a:p>
        </p:txBody>
      </p:sp>
    </p:spTree>
    <p:extLst>
      <p:ext uri="{BB962C8B-B14F-4D97-AF65-F5344CB8AC3E}">
        <p14:creationId xmlns:p14="http://schemas.microsoft.com/office/powerpoint/2010/main" val="203456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u="sng" dirty="0">
                <a:solidFill>
                  <a:srgbClr val="2F94CE"/>
                </a:solidFill>
              </a:rPr>
              <a:t>3. A ráképző tanfolyam megtervezése</a:t>
            </a:r>
            <a:endParaRPr lang="en-US" sz="4000" b="1" u="sng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019301"/>
            <a:ext cx="10087121" cy="449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Normál tanórai keretben, tanórán kívül és online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Min. 5 órát a cég és tanulók közötti kapcsolatra érdemes fordítani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Záró prezentáció - tanulói/tanári/ céges értékelés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Eleinte ne vállaljunk túl sok újdonságot</a:t>
            </a:r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8</a:t>
            </a:fld>
            <a:endParaRPr lang="en-US"/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8B55B3CC-A1BB-40BA-8F1D-0695E80D1759}"/>
              </a:ext>
            </a:extLst>
          </p:cNvPr>
          <p:cNvSpPr/>
          <p:nvPr/>
        </p:nvSpPr>
        <p:spPr>
          <a:xfrm>
            <a:off x="9024729" y="381829"/>
            <a:ext cx="3011557" cy="186524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Hogyan zajlik egy ilyen „tűszerű” ráképző minikurzus?</a:t>
            </a:r>
          </a:p>
        </p:txBody>
      </p:sp>
    </p:spTree>
    <p:extLst>
      <p:ext uri="{BB962C8B-B14F-4D97-AF65-F5344CB8AC3E}">
        <p14:creationId xmlns:p14="http://schemas.microsoft.com/office/powerpoint/2010/main" val="369939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37369" cy="1320800"/>
          </a:xfrm>
        </p:spPr>
        <p:txBody>
          <a:bodyPr/>
          <a:lstStyle/>
          <a:p>
            <a:r>
              <a:rPr lang="hu-HU" sz="4000" b="1" dirty="0">
                <a:solidFill>
                  <a:srgbClr val="2F94CE"/>
                </a:solidFill>
              </a:rPr>
              <a:t>Mire kell figyelni?</a:t>
            </a:r>
            <a:endParaRPr lang="en-US" sz="4000" b="1" dirty="0">
              <a:solidFill>
                <a:srgbClr val="2F94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42011"/>
            <a:ext cx="10087121" cy="44923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Tervezés fontossága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Célok &gt; tartalom &gt; módszer &gt; időkeret &gt; értékelési módszerek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Főbb készségek, témák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Felületesen több téma vagy…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…kevesebb téma részletesen? 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Modulok szerkezete (minta sablon)</a:t>
            </a:r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 marL="0" indent="0">
              <a:lnSpc>
                <a:spcPct val="150000"/>
              </a:lnSpc>
              <a:buNone/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9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A501297-A646-483A-8A74-9A6C250A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408" y="0"/>
            <a:ext cx="154159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C2D4850-085D-4657-9DE9-58A4C1ED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91" y="3245311"/>
            <a:ext cx="2523436" cy="16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6561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Dimenzió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2645</TotalTime>
  <Words>745</Words>
  <Application>Microsoft Office PowerPoint</Application>
  <PresentationFormat>Szélesvásznú</PresentationFormat>
  <Paragraphs>168</Paragraphs>
  <Slides>15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Dimenzió</vt:lpstr>
      <vt:lpstr>    Reacti-VET módszertan Diák „ráképző” kurzusok a napi szakképzési gyakorlatban   </vt:lpstr>
      <vt:lpstr>Hogy a projekt eredményekből napi gyakorlat legyen…</vt:lpstr>
      <vt:lpstr>Az eredeti elképzelés</vt:lpstr>
      <vt:lpstr>A folyamat 5 fő lépése</vt:lpstr>
      <vt:lpstr>1. Kapcsolat kialakítása cégekkel</vt:lpstr>
      <vt:lpstr>Készséghiány azonosítása, projekt feladat </vt:lpstr>
      <vt:lpstr>2. Tanulói készségek előzetes értékelése</vt:lpstr>
      <vt:lpstr>3. A ráképző tanfolyam megtervezése</vt:lpstr>
      <vt:lpstr>Mire kell figyelni?</vt:lpstr>
      <vt:lpstr>4. A tartalom kialakítása</vt:lpstr>
      <vt:lpstr>5. Lebonyolítás, záró értékelés</vt:lpstr>
      <vt:lpstr>A folyamat lépései tehát:</vt:lpstr>
      <vt:lpstr>Hol lesz ez a módszertan hozzáférhető?</vt:lpstr>
      <vt:lpstr>Akkreditált kurzus</vt:lpstr>
      <vt:lpstr>Kérdések / válaszok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 – Syllabus and learning content for AgriTeach 4.0</dc:title>
  <dc:creator>Zsolt Lengyel</dc:creator>
  <cp:lastModifiedBy>Anita Téringer</cp:lastModifiedBy>
  <cp:revision>228</cp:revision>
  <dcterms:created xsi:type="dcterms:W3CDTF">2017-09-06T07:55:28Z</dcterms:created>
  <dcterms:modified xsi:type="dcterms:W3CDTF">2021-02-18T10:53:00Z</dcterms:modified>
</cp:coreProperties>
</file>