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67" r:id="rId5"/>
    <p:sldId id="268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74" r:id="rId16"/>
    <p:sldId id="259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/>
    <p:restoredTop sz="94607"/>
  </p:normalViewPr>
  <p:slideViewPr>
    <p:cSldViewPr snapToGrid="0" snapToObjects="1">
      <p:cViewPr>
        <p:scale>
          <a:sx n="85" d="100"/>
          <a:sy n="85" d="100"/>
        </p:scale>
        <p:origin x="165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3"/>
              </a:solidFill>
              <a:ln w="1270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Roboto Regular" panose="02000000000000000000" pitchFamily="2" charset="0"/>
              </a:rPr>
              <a:t>2021. 02. 17.</a:t>
            </a:fld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Roboto Regular" panose="02000000000000000000" pitchFamily="2" charset="0"/>
              </a:rPr>
              <a:t>‹#›</a:t>
            </a:fld>
            <a:endParaRPr lang="hu-HU" dirty="0">
              <a:latin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9220DA22-E23F-2742-9DA2-94CAEFFF3319}" type="datetimeFigureOut">
              <a:rPr lang="hu-HU" smtClean="0"/>
              <a:pPr/>
              <a:t>2021. 02. 17.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0E3F-6C71-F64B-82B1-30DA2495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32268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fld id="{666BD384-51CE-5844-8BE5-3B5DD89D5CA9}" type="datetime1">
              <a:rPr lang="hu-HU" smtClean="0"/>
              <a:t>2021. 02. 17.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03704369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4809925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680328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3052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2090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C1379-D2AB-FE41-8185-8C8931C3E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894493-418A-A440-9B8B-35704710AAC7}"/>
              </a:ext>
            </a:extLst>
          </p:cNvPr>
          <p:cNvSpPr/>
          <p:nvPr userDrawn="1"/>
        </p:nvSpPr>
        <p:spPr>
          <a:xfrm>
            <a:off x="2653422" y="1209959"/>
            <a:ext cx="4412396" cy="4515249"/>
          </a:xfrm>
          <a:prstGeom prst="roundRect">
            <a:avLst/>
          </a:prstGeom>
          <a:solidFill>
            <a:srgbClr val="E7E5E5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07976" y="1715472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07976" y="2539384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48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 mel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CCDF2-6F8E-7847-9FEA-FB37DB93C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971" y="0"/>
            <a:ext cx="67600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052" y="1078778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7052" y="1902690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80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togram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C2A3-E4CF-B548-81F7-1EE6CF55374D}"/>
              </a:ext>
            </a:extLst>
          </p:cNvPr>
          <p:cNvSpPr txBox="1"/>
          <p:nvPr userDrawn="1"/>
        </p:nvSpPr>
        <p:spPr>
          <a:xfrm>
            <a:off x="2130929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1DF4B-4A01-9D48-943B-A8CB8F4CC1E9}"/>
              </a:ext>
            </a:extLst>
          </p:cNvPr>
          <p:cNvSpPr txBox="1"/>
          <p:nvPr userDrawn="1"/>
        </p:nvSpPr>
        <p:spPr>
          <a:xfrm>
            <a:off x="2130929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339F2-7AFE-5C41-9A4F-26967ED48D54}"/>
              </a:ext>
            </a:extLst>
          </p:cNvPr>
          <p:cNvSpPr txBox="1"/>
          <p:nvPr userDrawn="1"/>
        </p:nvSpPr>
        <p:spPr>
          <a:xfrm>
            <a:off x="2130929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ABFFD-803A-F149-B372-762408F8667F}"/>
              </a:ext>
            </a:extLst>
          </p:cNvPr>
          <p:cNvSpPr txBox="1"/>
          <p:nvPr userDrawn="1"/>
        </p:nvSpPr>
        <p:spPr>
          <a:xfrm>
            <a:off x="5917797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BBEF7-8CC3-E548-B20E-E74F0278C87F}"/>
              </a:ext>
            </a:extLst>
          </p:cNvPr>
          <p:cNvSpPr txBox="1"/>
          <p:nvPr userDrawn="1"/>
        </p:nvSpPr>
        <p:spPr>
          <a:xfrm>
            <a:off x="5917797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F0F08-FE53-5F4A-8FA3-D043894D97B2}"/>
              </a:ext>
            </a:extLst>
          </p:cNvPr>
          <p:cNvSpPr txBox="1"/>
          <p:nvPr userDrawn="1"/>
        </p:nvSpPr>
        <p:spPr>
          <a:xfrm>
            <a:off x="5917797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8C5B75-E6C4-5646-9F01-E8330733DA3A}"/>
              </a:ext>
            </a:extLst>
          </p:cNvPr>
          <p:cNvSpPr txBox="1"/>
          <p:nvPr userDrawn="1"/>
        </p:nvSpPr>
        <p:spPr>
          <a:xfrm>
            <a:off x="9699134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2683D-D290-204A-9694-F73B5E2C3DB1}"/>
              </a:ext>
            </a:extLst>
          </p:cNvPr>
          <p:cNvSpPr txBox="1"/>
          <p:nvPr userDrawn="1"/>
        </p:nvSpPr>
        <p:spPr>
          <a:xfrm>
            <a:off x="9699134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2DF900-B126-D648-BE05-E58B4364B4F8}"/>
              </a:ext>
            </a:extLst>
          </p:cNvPr>
          <p:cNvSpPr txBox="1"/>
          <p:nvPr userDrawn="1"/>
        </p:nvSpPr>
        <p:spPr>
          <a:xfrm>
            <a:off x="9699134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B3722-1708-1F48-B1FC-55CD6BA20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95" y="1299365"/>
            <a:ext cx="1260000" cy="12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A51E97-DE60-5746-A484-8208706349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0692" y="1321353"/>
            <a:ext cx="1260000" cy="12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FD334-A876-1343-9DD6-9B04DE909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9809" y="1344255"/>
            <a:ext cx="1260000" cy="12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415B1-2837-4E41-9AB4-ED16DAF42F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715" y="2923679"/>
            <a:ext cx="1260000" cy="12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775D07-0F11-1E4A-AECD-B971E4803A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0692" y="2923679"/>
            <a:ext cx="1260000" cy="12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502D0D-FEF0-974F-9149-2FFBD203EF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30920" y="2934485"/>
            <a:ext cx="1260000" cy="12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EABBD4-89C5-AB43-971B-2E8FA8198B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2715" y="4508512"/>
            <a:ext cx="1260000" cy="126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51769F1-ACC0-F243-B19D-AC223C4507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25162" y="4508512"/>
            <a:ext cx="1260000" cy="126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35BF6-6D1D-0040-8EF7-0A56FCAB659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39809" y="450851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57E7E-E7FA-9449-9FD8-91DBCAE28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5C408F-371F-944A-B21E-B2F9AAAF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8C23168-2788-4349-BDFA-F091019A869C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B6A7DF-CE90-924C-9F94-64963986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59752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3607FE-6038-7B4D-B0E0-DF445257E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CC7237-6C61-0D43-9B05-D7149396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FD315C3A-3A22-FA44-87B5-9D2DB5C081BE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81D53-D64F-FF40-9EC2-ACC6F8EF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47282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15848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008C8A-4E16-6E48-A9D5-C1F5DB522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D380F4-3AAE-8B40-8CBF-E0AF923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69C3EC-14FF-904D-89C2-746FFE80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24721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cap="none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F673AC-CAE6-5945-B55F-B0BD4994E311}"/>
              </a:ext>
            </a:extLst>
          </p:cNvPr>
          <p:cNvSpPr txBox="1">
            <a:spLocks/>
          </p:cNvSpPr>
          <p:nvPr userDrawn="1"/>
        </p:nvSpPr>
        <p:spPr>
          <a:xfrm>
            <a:off x="3708400" y="2703708"/>
            <a:ext cx="5740400" cy="388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none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baseline="0" dirty="0" err="1">
                <a:solidFill>
                  <a:schemeClr val="accent2"/>
                </a:solidFill>
              </a:rPr>
              <a:t>csereldki@djnkft.hu</a:t>
            </a:r>
            <a:endParaRPr lang="hu-HU" b="1" i="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BF7D04-7120-DF4E-91AF-FBC17D38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55D8A22-734E-0344-A350-C770474C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C9339B56-68AC-3848-A34E-2A973C200DA2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52728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57943"/>
            <a:ext cx="10515600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AB209E-E4E2-314C-85BE-F6D151E8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1789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B077E2-9507-EB42-A30B-383B68519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A09CD22-6892-3E43-90A2-B81505DD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F0C37F8-3DE9-B046-AC4E-1CF00AF82378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954D4E-A6CE-C249-ADA5-1205900C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8809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60B43D-D00F-874A-9079-12D2348DC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A423A1-EDFC-324C-8DAE-697C37B2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69FAC3D-0F39-A84B-958A-44E18801F346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B01DCE-39F3-3B44-ACA4-1168D1A0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08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3722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710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7055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9416114"/>
              </p:ext>
            </p:extLst>
          </p:nvPr>
        </p:nvGraphicFramePr>
        <p:xfrm>
          <a:off x="838200" y="2089340"/>
          <a:ext cx="10610088" cy="267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2522">
                  <a:extLst>
                    <a:ext uri="{9D8B030D-6E8A-4147-A177-3AD203B41FA5}">
                      <a16:colId xmlns:a16="http://schemas.microsoft.com/office/drawing/2014/main" val="239040534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423181650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80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2167800"/>
              </p:ext>
            </p:extLst>
          </p:nvPr>
        </p:nvGraphicFramePr>
        <p:xfrm>
          <a:off x="7443728" y="1128155"/>
          <a:ext cx="3509396" cy="4476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6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84" r:id="rId14"/>
    <p:sldLayoutId id="2147483691" r:id="rId15"/>
    <p:sldLayoutId id="2147483692" r:id="rId16"/>
    <p:sldLayoutId id="2147483680" r:id="rId17"/>
    <p:sldLayoutId id="2147483681" r:id="rId18"/>
    <p:sldLayoutId id="2147483679" r:id="rId19"/>
    <p:sldLayoutId id="2147483682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strike="noStrike" kern="1200" baseline="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30000"/>
        <a:buFont typeface="Wingdings" pitchFamily="2" charset="2"/>
        <a:buChar char="§"/>
        <a:defRPr sz="2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munka jövője - 2030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Jankó Tamás, DJN Kft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988A-C3B7-8F40-B9BE-08888967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2021.02.18</a:t>
            </a: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BE9DE2-C5EB-469F-A4B2-86D79945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Akadályok-az új technológiák előtt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DE42B221-4591-45CB-9053-C347BAB39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071" y="1775012"/>
            <a:ext cx="10609729" cy="4263303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8CB6262F-63CB-4981-B45C-C6A56A47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12E786-3F92-4DFF-B18C-694E61F4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Jövője -2030</a:t>
            </a:r>
          </a:p>
        </p:txBody>
      </p:sp>
    </p:spTree>
    <p:extLst>
      <p:ext uri="{BB962C8B-B14F-4D97-AF65-F5344CB8AC3E}">
        <p14:creationId xmlns:p14="http://schemas.microsoft.com/office/powerpoint/2010/main" val="4529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FA964D-88A1-4BA5-ADC3-3D6735BF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Kompetencia csoportok jelentősége, 2025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915487E4-2584-411A-84CA-E10256A56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0712"/>
            <a:ext cx="10179424" cy="4206936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1BC64DB0-7AFE-44EB-8361-DB2FC1F2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08DA57-B63C-4AED-8A34-E1CD3DBE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JöVŐJE-2030 </a:t>
            </a:r>
          </a:p>
        </p:txBody>
      </p:sp>
    </p:spTree>
    <p:extLst>
      <p:ext uri="{BB962C8B-B14F-4D97-AF65-F5344CB8AC3E}">
        <p14:creationId xmlns:p14="http://schemas.microsoft.com/office/powerpoint/2010/main" val="131196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6ACFD0-CEF3-4DC5-8D1A-A6802FFC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15 legfontosabb kompetencia, 2025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F5096D5-71DB-4C13-942B-EA5AE251F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52" y="1801905"/>
            <a:ext cx="10755915" cy="4204447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1363DB5E-B90D-4801-9AF1-F860F426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6FDA48-3E0E-4763-9F39-4B0E1DF1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MUNAK JÖVŐJE- 2030Prezentáció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36573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E19DF939-D8EF-4778-8C0F-57E7758F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D3771A-315A-D549-9FB4-A2C06C2D7F0F}" type="datetime1">
              <a:rPr lang="hu-HU" smtClean="0"/>
              <a:pPr>
                <a:spcAft>
                  <a:spcPts val="600"/>
                </a:spcAft>
              </a:pPr>
              <a:t>2021. 02. 17.</a:t>
            </a:fld>
            <a:endParaRPr lang="hu-HU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1FE8F0E-9517-4B1E-BC6B-0E751C64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7175"/>
            <a:ext cx="3932237" cy="1855695"/>
          </a:xfrm>
        </p:spPr>
        <p:txBody>
          <a:bodyPr>
            <a:normAutofit/>
          </a:bodyPr>
          <a:lstStyle/>
          <a:p>
            <a:r>
              <a:rPr lang="hu-HU" sz="2200" dirty="0"/>
              <a:t>Növekszik az újonnan belépők száma a  digitális világba: 2020. 09. 17</a:t>
            </a:r>
            <a:br>
              <a:rPr lang="hu-HU" sz="2200" dirty="0"/>
            </a:br>
            <a:r>
              <a:rPr lang="hu-HU" sz="1600" dirty="0"/>
              <a:t>https://www.mckinsey.com/pl/en/our-insights/digital-challengers-artykul</a:t>
            </a:r>
            <a:br>
              <a:rPr lang="hu-HU" dirty="0"/>
            </a:br>
            <a:endParaRPr lang="en-US" sz="1300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F38217B9-3BE6-4FF2-B189-FBE394D15E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5663071" y="987425"/>
            <a:ext cx="5212433" cy="4873625"/>
          </a:xfrm>
          <a:noFill/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23824CF-0AC9-4DA1-86A6-33B3A6766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5952"/>
            <a:ext cx="3932237" cy="2223247"/>
          </a:xfrm>
        </p:spPr>
        <p:txBody>
          <a:bodyPr>
            <a:normAutofit/>
          </a:bodyPr>
          <a:lstStyle/>
          <a:p>
            <a:r>
              <a:rPr lang="hu-HU" sz="2400" dirty="0"/>
              <a:t>12 Millió fő új felhasználó lépett be a digitális világba, 2019-hez képest, a KK-EU régióban</a:t>
            </a:r>
            <a:endParaRPr lang="en-US" sz="2400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8886FB-38A4-4AD1-A19B-648D6832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A MUNKA JÖVŐJE-2030 </a:t>
            </a:r>
          </a:p>
        </p:txBody>
      </p:sp>
    </p:spTree>
    <p:extLst>
      <p:ext uri="{BB962C8B-B14F-4D97-AF65-F5344CB8AC3E}">
        <p14:creationId xmlns:p14="http://schemas.microsoft.com/office/powerpoint/2010/main" val="267809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7F27B3A1-5403-4BD4-81E6-A6572B2D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D3771A-315A-D549-9FB4-A2C06C2D7F0F}" type="datetime1">
              <a:rPr lang="hu-HU" smtClean="0"/>
              <a:pPr>
                <a:spcAft>
                  <a:spcPts val="600"/>
                </a:spcAft>
              </a:pPr>
              <a:t>2021. 02. 17.</a:t>
            </a:fld>
            <a:endParaRPr lang="hu-HU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8264303-ED58-4DA8-A25D-745796D6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hu-HU" dirty="0"/>
              <a:t>Ágazati szintű képzettség, 2020, európai kitekintés</a:t>
            </a:r>
            <a:endParaRPr lang="en-US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id="{41CA3C92-BBA8-4F4B-B2A3-71A7E4F593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5724314" y="987425"/>
            <a:ext cx="5089948" cy="4873625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07D8326-370E-49FA-B7E7-387D80FD0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algn="just"/>
            <a:r>
              <a:rPr lang="hu-HU" dirty="0"/>
              <a:t>A termelékeny, innovatív, versenyképes ágazati eredményekhez jól képzett szakemberek kellenek, akik képesek arra, hogy képezzék magukat </a:t>
            </a:r>
          </a:p>
          <a:p>
            <a:pPr algn="just"/>
            <a:r>
              <a:rPr lang="hu-HU" dirty="0"/>
              <a:t>Forrás: Mckinsey: Repülőrajt: </a:t>
            </a:r>
          </a:p>
          <a:p>
            <a:endParaRPr lang="hu-HU" dirty="0"/>
          </a:p>
          <a:p>
            <a:r>
              <a:rPr lang="en-US" sz="1400" dirty="0"/>
              <a:t>https://www.mckinsey.com/featured-insights/europe/flying-start-powering-up-hungary-for-a-decade-of-growth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5BD07C-E787-440C-875D-F7447220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A MUNKA JÖVŐJE - 2030 </a:t>
            </a:r>
          </a:p>
        </p:txBody>
      </p:sp>
    </p:spTree>
    <p:extLst>
      <p:ext uri="{BB962C8B-B14F-4D97-AF65-F5344CB8AC3E}">
        <p14:creationId xmlns:p14="http://schemas.microsoft.com/office/powerpoint/2010/main" val="184456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A2AED7-27AB-4571-9DF1-E94A965C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Összegzés: Mit lehet tenni?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E21C62-F855-4263-8025-717197DE1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pPr algn="just"/>
            <a:r>
              <a:rPr lang="hu-HU" dirty="0"/>
              <a:t>A képzési rendszerek átalakulása már nem utópia többé, zajlik</a:t>
            </a:r>
          </a:p>
          <a:p>
            <a:pPr algn="just"/>
            <a:r>
              <a:rPr lang="hu-HU" dirty="0"/>
              <a:t>  A  digitális forradalom dübörög</a:t>
            </a:r>
          </a:p>
          <a:p>
            <a:pPr algn="just"/>
            <a:r>
              <a:rPr lang="hu-HU" dirty="0"/>
              <a:t>A Covid-2019 járvány drámai módon alakította-formálta, sok esetben kierőszakolta a távmunkát, a távoktatást, a távoli vizsgáztatást </a:t>
            </a:r>
          </a:p>
          <a:p>
            <a:pPr algn="just"/>
            <a:r>
              <a:rPr lang="hu-HU" dirty="0"/>
              <a:t>Hatékony, eredményes minőségi képzési programok az aktív korosztályok számára is! </a:t>
            </a:r>
          </a:p>
          <a:p>
            <a:pPr algn="just"/>
            <a:r>
              <a:rPr lang="hu-HU" dirty="0"/>
              <a:t>2021-2030- ez a lehetőség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4EA858-15E5-48CC-BB9D-CC3FBA4D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0C4EBB-DE82-404F-8826-6B72EC4C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JÖVŐJE- 2030</a:t>
            </a:r>
          </a:p>
        </p:txBody>
      </p:sp>
    </p:spTree>
    <p:extLst>
      <p:ext uri="{BB962C8B-B14F-4D97-AF65-F5344CB8AC3E}">
        <p14:creationId xmlns:p14="http://schemas.microsoft.com/office/powerpoint/2010/main" val="81099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0AB69F-8CD6-44C5-8981-098FB3365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555"/>
            <a:ext cx="9144000" cy="2203678"/>
          </a:xfrm>
        </p:spPr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D5F512-1D7A-4F61-ACDC-9ECCCAE11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78308"/>
            <a:ext cx="2203343" cy="400795"/>
          </a:xfrm>
        </p:spPr>
        <p:txBody>
          <a:bodyPr>
            <a:normAutofit fontScale="92500"/>
          </a:bodyPr>
          <a:lstStyle/>
          <a:p>
            <a:r>
              <a:rPr lang="hu-HU" cap="none" dirty="0"/>
              <a:t>Elérhetőségek: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52D213-09AB-41EC-AD6C-383FD57F6F1B}"/>
              </a:ext>
            </a:extLst>
          </p:cNvPr>
          <p:cNvSpPr txBox="1">
            <a:spLocks/>
          </p:cNvSpPr>
          <p:nvPr/>
        </p:nvSpPr>
        <p:spPr>
          <a:xfrm>
            <a:off x="3727342" y="2686164"/>
            <a:ext cx="4866468" cy="400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all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cap="none" dirty="0">
                <a:solidFill>
                  <a:srgbClr val="00B050"/>
                </a:solidFill>
              </a:rPr>
              <a:t>janko.tamas@djnkft.hu </a:t>
            </a:r>
          </a:p>
        </p:txBody>
      </p:sp>
    </p:spTree>
    <p:extLst>
      <p:ext uri="{BB962C8B-B14F-4D97-AF65-F5344CB8AC3E}">
        <p14:creationId xmlns:p14="http://schemas.microsoft.com/office/powerpoint/2010/main" val="256957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2618-B33A-1A45-8154-DEE00E1C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munka jövője- 2030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BAD8-0A49-E442-9D24-AD509874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Ipar 4.0 – képzés 4.0</a:t>
            </a:r>
          </a:p>
          <a:p>
            <a:r>
              <a:rPr lang="hu-HU" dirty="0"/>
              <a:t>Világgazdasági Fórum: </a:t>
            </a:r>
            <a:r>
              <a:rPr lang="hu-HU" dirty="0" err="1"/>
              <a:t>Future</a:t>
            </a:r>
            <a:r>
              <a:rPr lang="hu-HU" dirty="0"/>
              <a:t> of </a:t>
            </a:r>
            <a:r>
              <a:rPr lang="hu-HU" dirty="0" err="1"/>
              <a:t>Jobs</a:t>
            </a:r>
            <a:r>
              <a:rPr lang="hu-HU" dirty="0"/>
              <a:t>, 2020. október</a:t>
            </a:r>
          </a:p>
          <a:p>
            <a:r>
              <a:rPr lang="hu-HU" dirty="0"/>
              <a:t>Mckinsey: Digital </a:t>
            </a:r>
            <a:r>
              <a:rPr lang="hu-HU" dirty="0" err="1"/>
              <a:t>Challengers</a:t>
            </a:r>
            <a:r>
              <a:rPr lang="hu-HU" dirty="0"/>
              <a:t> in CEE, 2020</a:t>
            </a:r>
          </a:p>
          <a:p>
            <a:r>
              <a:rPr lang="hu-HU" dirty="0"/>
              <a:t>Mckinsey: Repülőrajt, 2020 november</a:t>
            </a:r>
          </a:p>
          <a:p>
            <a:r>
              <a:rPr lang="hu-HU" dirty="0"/>
              <a:t>Mi a megoldás?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5BD8D-E81E-2144-8234-720D9F19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AF2-1BE2-6441-9CCA-9E1759A7872A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620AF-DD9C-C64C-8737-76A758BC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jövője-2030</a:t>
            </a:r>
          </a:p>
        </p:txBody>
      </p:sp>
    </p:spTree>
    <p:extLst>
      <p:ext uri="{BB962C8B-B14F-4D97-AF65-F5344CB8AC3E}">
        <p14:creationId xmlns:p14="http://schemas.microsoft.com/office/powerpoint/2010/main" val="84283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78E289-8D45-424F-B452-1C5E307E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094"/>
            <a:ext cx="10515600" cy="1198594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Ipar 4.0-folyamatos fejlődés</a:t>
            </a:r>
            <a:br>
              <a:rPr lang="hu-HU" sz="3600" dirty="0"/>
            </a:br>
            <a:r>
              <a:rPr lang="hu-HU" dirty="0"/>
              <a:t> </a:t>
            </a:r>
            <a:r>
              <a:rPr lang="hu-HU" sz="1100" dirty="0"/>
              <a:t>http://www.magyar-elektronika.hu/images/stories/tartalom/</a:t>
            </a:r>
            <a:r>
              <a:rPr lang="hu-HU" sz="1200" dirty="0"/>
              <a:t>2013_10/Beckhoff/BECKHOFF_okt_abra_2.jpg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0A3A997-F470-40FF-8666-893CF17AB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9040906" cy="4275766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0C8DC86A-DEB7-4F12-8E04-67DC0F05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1BA1BC-00EA-4C02-9C37-F13A5252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Jövője-2030 </a:t>
            </a:r>
          </a:p>
        </p:txBody>
      </p:sp>
    </p:spTree>
    <p:extLst>
      <p:ext uri="{BB962C8B-B14F-4D97-AF65-F5344CB8AC3E}">
        <p14:creationId xmlns:p14="http://schemas.microsoft.com/office/powerpoint/2010/main" val="417217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5B46DD-2F9F-4966-9A2E-1BC7A486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munka jövője, a képzés forradalma?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07DFB1-AC9A-4B5D-B58B-9FEB6FF9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WEF riport: 15 iparág, 26 ország, </a:t>
            </a:r>
            <a:r>
              <a:rPr lang="hu-HU" dirty="0" err="1"/>
              <a:t>Linkedin</a:t>
            </a:r>
            <a:r>
              <a:rPr lang="hu-HU" dirty="0"/>
              <a:t>, O*Net</a:t>
            </a:r>
          </a:p>
          <a:p>
            <a:pPr algn="just"/>
            <a:r>
              <a:rPr lang="hu-HU" dirty="0"/>
              <a:t> </a:t>
            </a:r>
            <a:r>
              <a:rPr lang="hu-HU" b="1" u="sng" dirty="0"/>
              <a:t>A digitális oktatás a jövőben kulcsszerepet fog játszani </a:t>
            </a:r>
            <a:r>
              <a:rPr lang="hu-HU" dirty="0"/>
              <a:t>a munkaerő világában való sikeres helytállásban. A digitális oktatás bevezetését a lehető legkorábbi életszakaszban el kell kezdeni és nem szabad vele a köznevelés végén vagy a felsőoktatásban felhagyni, hanem a munka világának egészére kell kiterjeszteni. Ebben pedig központi szerepet játszanak a szakképző iskolák. Az Ipar 4.0.-hoz szükség van Szakképzés 4.0-ra is.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AD17A4-A719-4612-84D6-570AF613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83332B-5F0E-4AD1-8641-58BA2B00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jövője-2030</a:t>
            </a:r>
          </a:p>
        </p:txBody>
      </p:sp>
    </p:spTree>
    <p:extLst>
      <p:ext uri="{BB962C8B-B14F-4D97-AF65-F5344CB8AC3E}">
        <p14:creationId xmlns:p14="http://schemas.microsoft.com/office/powerpoint/2010/main" val="40484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377C04-2E80-433D-9167-0E33762D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munka jövője - trendek  I.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2D5E60-4ADC-476D-8979-0907CFE4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15131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hu-HU" dirty="0"/>
              <a:t>(i</a:t>
            </a:r>
            <a:r>
              <a:rPr lang="hu-HU" sz="3200" dirty="0"/>
              <a:t>)</a:t>
            </a:r>
            <a:r>
              <a:rPr lang="hu-HU" sz="3200" b="1" dirty="0"/>
              <a:t> A jelenlegi COVID-19 világjárvány által </a:t>
            </a:r>
            <a:r>
              <a:rPr lang="hu-HU" sz="3200" dirty="0"/>
              <a:t>okozott kényszerű lezárások, az emiatt bekövetkező globális recesszió rendkívül bizonytalanná tette a munkaerőpiaci kilátásokat, és felgyorsította az eddig távolinak hitt új trendek megindulását a munka világában. </a:t>
            </a:r>
          </a:p>
          <a:p>
            <a:pPr algn="just"/>
            <a:endParaRPr lang="hu-HU" sz="3200" dirty="0"/>
          </a:p>
          <a:p>
            <a:pPr algn="just"/>
            <a:r>
              <a:rPr lang="hu-HU" sz="3200" dirty="0"/>
              <a:t>(ii) </a:t>
            </a:r>
            <a:r>
              <a:rPr lang="hu-HU" sz="3200" b="1" dirty="0"/>
              <a:t>A technológiai változás sebessége várhatóan nem fog csökkeni</a:t>
            </a:r>
            <a:r>
              <a:rPr lang="hu-HU" sz="3200" dirty="0"/>
              <a:t>, és néhány területen még növekedhet is. A felhőalapú rendszerek térnyerése, a Big Data és az e-kereskedelem a vezető vállalat irányító menedzserek körében továbbra is magas prioritás lesz, hasonlóan a korábbi évekhez. Emellett azonban jelentős növekedés várható a titkosítási rendszerek, a nem -humanoid robotok, és a mesterséges intelligencia területén. </a:t>
            </a:r>
          </a:p>
          <a:p>
            <a:pPr algn="just"/>
            <a:endParaRPr lang="hu-HU" sz="3200" dirty="0"/>
          </a:p>
          <a:p>
            <a:pPr algn="just"/>
            <a:r>
              <a:rPr lang="hu-HU" sz="3200" dirty="0"/>
              <a:t>(iii) </a:t>
            </a:r>
            <a:r>
              <a:rPr lang="hu-HU" sz="3200" b="1" dirty="0"/>
              <a:t>Az automatizáció trendje, a COVID-19 recesszióhoz társulva</a:t>
            </a:r>
            <a:r>
              <a:rPr lang="hu-HU" sz="3200" dirty="0"/>
              <a:t>, „dupla- törést” okozhat a vállalatok és a munkavállalók számára. A cégek át fogják alakítani a feladatrendszereiket, a munkaköröket, a szükséges kompetenciákat 2025-re. A technológiai megfelelés és fejlesztések miatt a munkaerő számának csökkentését tervezi a felmért vállalatok 43%-a, szerződéses alvállalkozókat, munkaerőkölcsönzést kíván igénybe venni további 41%, a fejlett technológiák átvétele miatt a vállalatok 34%-a kíván új munkaerőt felvenni. Várhatóan 2025-re a jelenlegi munkafolyamatok időigénye egyenlő módon oszlik majd meg a gépek és a humán erőforrás között. 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D7FFA6-7631-42AE-9140-61CC6C1C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267DA8-F90E-4D15-ABD7-A9B5D934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Jövöje-2030</a:t>
            </a:r>
          </a:p>
        </p:txBody>
      </p:sp>
    </p:spTree>
    <p:extLst>
      <p:ext uri="{BB962C8B-B14F-4D97-AF65-F5344CB8AC3E}">
        <p14:creationId xmlns:p14="http://schemas.microsoft.com/office/powerpoint/2010/main" val="165587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850CEF-8867-46F3-95FF-682BF332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munka jövője, trendek 2.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32EB29-E8D1-4802-8288-36E04001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u-HU" dirty="0"/>
              <a:t>(iv) </a:t>
            </a:r>
            <a:r>
              <a:rPr lang="hu-HU" b="1" dirty="0"/>
              <a:t>A munkahelyek számát tekintve, </a:t>
            </a:r>
            <a:r>
              <a:rPr lang="hu-HU" dirty="0"/>
              <a:t>a munkahelyteremtés lassulni fog, míg a munkakörök megszűnése gyorsuló ritmust mutat majd, a munkáltatói becslés alapján 2025-re a felesleges munkakörök száma 15,4%-</a:t>
            </a:r>
            <a:r>
              <a:rPr lang="hu-HU" dirty="0" err="1"/>
              <a:t>ról</a:t>
            </a:r>
            <a:r>
              <a:rPr lang="hu-HU" dirty="0"/>
              <a:t> 9%-</a:t>
            </a:r>
            <a:r>
              <a:rPr lang="hu-HU" dirty="0" err="1"/>
              <a:t>ra</a:t>
            </a:r>
            <a:r>
              <a:rPr lang="hu-HU" dirty="0"/>
              <a:t> fog csökkeni, és az új trendeknek megfelelő új foglalkozások száma 7.8%-</a:t>
            </a:r>
            <a:r>
              <a:rPr lang="hu-HU" dirty="0" err="1"/>
              <a:t>ról</a:t>
            </a:r>
            <a:r>
              <a:rPr lang="hu-HU" dirty="0"/>
              <a:t> 13,5% fog nőni. A bemutatott becslések alapján a 85 millió munkahelyet vesznek át a gépek 2025-re, miközben 97 millió új munkakör jön majd létre, amelyek már inkább a gépek-emberek-algoritmusok együttműködése által végrehajtható új típusú elvárásoknak felelnek majd meg. </a:t>
            </a:r>
          </a:p>
          <a:p>
            <a:pPr algn="just"/>
            <a:r>
              <a:rPr lang="hu-HU" dirty="0"/>
              <a:t>(v) </a:t>
            </a:r>
            <a:r>
              <a:rPr lang="hu-HU" b="1" dirty="0"/>
              <a:t>A munkaerőpiacon elvárt kompetenciák hiánya </a:t>
            </a:r>
            <a:r>
              <a:rPr lang="hu-HU" dirty="0"/>
              <a:t>továbbra is magas lesz a következő öt év során, a már korábban is ismertek lesznek népszerűek a munkáltatók körében: kritikai gondolkozás, elemzés, probléma megoldás, aktív tanulás, ellenálló képesség mentális téren, stressztűrés, rugalmasság. A képzésekre fordítandó időtartam tekintetében a vállalatok hat hónapos, vagy annál is rövidebb időtartamú képzéseket szerveznének. </a:t>
            </a:r>
          </a:p>
          <a:p>
            <a:pPr algn="just"/>
            <a:r>
              <a:rPr lang="hu-HU" dirty="0"/>
              <a:t>(vi) </a:t>
            </a:r>
            <a:r>
              <a:rPr lang="hu-HU" b="1" dirty="0"/>
              <a:t>A munka jövője sok értelmiségi, fehérgalléros munkavállaló </a:t>
            </a:r>
            <a:r>
              <a:rPr lang="hu-HU" dirty="0"/>
              <a:t>számára már meg is érkezett, a vállalatvezetők 84% kívánja elérni a munkafolyamatok további digitalizációját, beleértve a digitálisan megoldott távmunkát, amely tartósan érintheti a munkavállalók 44%-át. 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CC522B-0299-4DCF-859E-F36EAF34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AC5B5D-4BFD-4FC1-A490-E56E7AE3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JÖVÖJE- 2030</a:t>
            </a:r>
          </a:p>
        </p:txBody>
      </p:sp>
    </p:spTree>
    <p:extLst>
      <p:ext uri="{BB962C8B-B14F-4D97-AF65-F5344CB8AC3E}">
        <p14:creationId xmlns:p14="http://schemas.microsoft.com/office/powerpoint/2010/main" val="95921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1EE7A0-6F31-4FC0-9F99-F856B6DA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2025-re várható új technológiák: WEF, 2020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5883F8DD-C8FC-4EA9-8C95-D4A3F3F8F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9426388" cy="4243481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A026882B-7676-435D-A35F-111D2E99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182642-3A28-482F-9816-5731F057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jövője-2030</a:t>
            </a:r>
          </a:p>
        </p:txBody>
      </p:sp>
    </p:spTree>
    <p:extLst>
      <p:ext uri="{BB962C8B-B14F-4D97-AF65-F5344CB8AC3E}">
        <p14:creationId xmlns:p14="http://schemas.microsoft.com/office/powerpoint/2010/main" val="409929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00A0E7-7D28-42C8-8341-671ADB33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5459"/>
            <a:ext cx="10515600" cy="1045229"/>
          </a:xfrm>
        </p:spPr>
        <p:txBody>
          <a:bodyPr>
            <a:noAutofit/>
          </a:bodyPr>
          <a:lstStyle/>
          <a:p>
            <a:r>
              <a:rPr lang="hu-HU" sz="3200" dirty="0"/>
              <a:t>A feladatok várható megoszlása-2020-2025, emberek/gépek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BA6E2579-9A82-4F83-B694-EE8332039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247" y="1825625"/>
            <a:ext cx="9448800" cy="4193939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1A8B465B-2CB9-4157-8C51-308EDFBE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F6BC5E-4C00-4F64-BD5C-62D84DE5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JÖVŐJE-2030</a:t>
            </a:r>
          </a:p>
        </p:txBody>
      </p:sp>
    </p:spTree>
    <p:extLst>
      <p:ext uri="{BB962C8B-B14F-4D97-AF65-F5344CB8AC3E}">
        <p14:creationId xmlns:p14="http://schemas.microsoft.com/office/powerpoint/2010/main" val="272792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FE4405-89EA-4473-A79C-F1A469FB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 20 leginkább kitett munkakör, ami várhatóan változik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891AB90-FF9E-4EF6-946A-11BDFD66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52" y="1825625"/>
            <a:ext cx="9085865" cy="4356711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4F2717EE-6F81-479F-869C-B9E21870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2021. 02. 17.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21A399-5115-4278-8668-962682AC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MUNKA JÖVÖJE- 2030</a:t>
            </a:r>
          </a:p>
        </p:txBody>
      </p:sp>
    </p:spTree>
    <p:extLst>
      <p:ext uri="{BB962C8B-B14F-4D97-AF65-F5344CB8AC3E}">
        <p14:creationId xmlns:p14="http://schemas.microsoft.com/office/powerpoint/2010/main" val="178617525"/>
      </p:ext>
    </p:extLst>
  </p:cSld>
  <p:clrMapOvr>
    <a:masterClrMapping/>
  </p:clrMapOvr>
</p:sld>
</file>

<file path=ppt/theme/theme1.xml><?xml version="1.0" encoding="utf-8"?>
<a:theme xmlns:a="http://schemas.openxmlformats.org/drawingml/2006/main" name="djp_theme">
  <a:themeElements>
    <a:clrScheme name="DJP">
      <a:dk1>
        <a:srgbClr val="38464C"/>
      </a:dk1>
      <a:lt1>
        <a:srgbClr val="FFFFFF"/>
      </a:lt1>
      <a:dk2>
        <a:srgbClr val="000000"/>
      </a:dk2>
      <a:lt2>
        <a:srgbClr val="E7E5E5"/>
      </a:lt2>
      <a:accent1>
        <a:srgbClr val="ED1B34"/>
      </a:accent1>
      <a:accent2>
        <a:srgbClr val="06AB71"/>
      </a:accent2>
      <a:accent3>
        <a:srgbClr val="005392"/>
      </a:accent3>
      <a:accent4>
        <a:srgbClr val="FF9300"/>
      </a:accent4>
      <a:accent5>
        <a:srgbClr val="942092"/>
      </a:accent5>
      <a:accent6>
        <a:srgbClr val="FFD200"/>
      </a:accent6>
      <a:hlink>
        <a:srgbClr val="06AB71"/>
      </a:hlink>
      <a:folHlink>
        <a:srgbClr val="06AB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DF0B0CFD-7071-40A9-9CE9-4501D214770C}" vid="{414468A8-7ECE-4FA1-BC61-F41C9E212D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djp_ppt_sablon</Template>
  <TotalTime>177</TotalTime>
  <Words>864</Words>
  <Application>Microsoft Office PowerPoint</Application>
  <PresentationFormat>Szélesvásznú</PresentationFormat>
  <Paragraphs>74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Roboto</vt:lpstr>
      <vt:lpstr>Roboto Light</vt:lpstr>
      <vt:lpstr>Roboto Regular</vt:lpstr>
      <vt:lpstr>Wingdings</vt:lpstr>
      <vt:lpstr>djp_theme</vt:lpstr>
      <vt:lpstr>A munka jövője - 2030</vt:lpstr>
      <vt:lpstr>A munka jövője- 2030</vt:lpstr>
      <vt:lpstr>Ipar 4.0-folyamatos fejlődés  http://www.magyar-elektronika.hu/images/stories/tartalom/2013_10/Beckhoff/BECKHOFF_okt_abra_2.jpg</vt:lpstr>
      <vt:lpstr>A munka jövője, a képzés forradalma?</vt:lpstr>
      <vt:lpstr>A munka jövője - trendek  I. </vt:lpstr>
      <vt:lpstr>A munka jövője, trendek 2.</vt:lpstr>
      <vt:lpstr>2025-re várható új technológiák: WEF, 2020</vt:lpstr>
      <vt:lpstr>A feladatok várható megoszlása-2020-2025, emberek/gépek</vt:lpstr>
      <vt:lpstr>A 20 leginkább kitett munkakör, ami várhatóan változik</vt:lpstr>
      <vt:lpstr>Akadályok-az új technológiák előtt</vt:lpstr>
      <vt:lpstr>Kompetencia csoportok jelentősége, 2025</vt:lpstr>
      <vt:lpstr>A 15 legfontosabb kompetencia, 2025</vt:lpstr>
      <vt:lpstr>Növekszik az újonnan belépők száma a  digitális világba: 2020. 09. 17 https://www.mckinsey.com/pl/en/our-insights/digital-challengers-artykul </vt:lpstr>
      <vt:lpstr>Ágazati szintű képzettség, 2020, európai kitekintés</vt:lpstr>
      <vt:lpstr>Összegzés: Mit lehet tenni? 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Jankó Tamás</dc:creator>
  <cp:lastModifiedBy>Jankó Tamás</cp:lastModifiedBy>
  <cp:revision>17</cp:revision>
  <dcterms:created xsi:type="dcterms:W3CDTF">2021-02-17T08:55:29Z</dcterms:created>
  <dcterms:modified xsi:type="dcterms:W3CDTF">2021-02-17T11:52:31Z</dcterms:modified>
</cp:coreProperties>
</file>